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embeddedFontLst>
    <p:embeddedFont>
      <p:font typeface="Malgun Gothic" panose="020B0503020000020004" pitchFamily="50" charset="-127"/>
      <p:regular r:id="rId40"/>
      <p:bold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Yeseva One" panose="020B0600000101010101" charset="0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7" roundtripDataSignature="AMtx7miWkmvF5+3xFxDQAww8diLBbI0L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2EE5C63-8FEF-415F-B9AC-77AC0A6325B6}">
  <a:tblStyle styleId="{52EE5C63-8FEF-415F-B9AC-77AC0A6325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882" autoAdjust="0"/>
  </p:normalViewPr>
  <p:slideViewPr>
    <p:cSldViewPr snapToGrid="0">
      <p:cViewPr varScale="1">
        <p:scale>
          <a:sx n="86" d="100"/>
          <a:sy n="86" d="100"/>
        </p:scale>
        <p:origin x="151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699e68fe18_4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age_gender_info.csv 는 총 17개의 데이터이며 10대 부터 100대 남/여의 컬럼을 가지고 있으며 train.csv 데이터와 함께 예측에 활용할 나이와 성별에 따른 지역별 비율 데이터 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추가 설명 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경상북도 10대 남/여 ~ 100대 남/여 합치면 1임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나중에 미성년자만 뽑아서 사용함</a:t>
            </a:r>
            <a:endParaRPr/>
          </a:p>
        </p:txBody>
      </p:sp>
      <p:sp>
        <p:nvSpPr>
          <p:cNvPr id="125" name="Google Shape;125;g1699e68fe18_4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699e68fe18_3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“-”로 되어 있는 것은 훈련시 데이터를 읽어오지 못해 임대보증금과 임대료의 결측치는 nan으로 처리한다. 그리고 숫자를 실수형으로 바꾼다.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추가 설명 : 훈련시 데이터를 읽어올수 없는 이유는 “-”의 경우 문자열이다. 학습을 위해서는 정수형 혹은 실수형만 가능하다.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int : 정수 ( … , -2, -1 ,0, 1, 2, …. 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float : 실수 ( …. -0.001, -0.01 … 1.1111111, 2.123, ….. 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string : 문자열 (‘안녕하세요’, ‘김준형입니다.’, ‘2022216102’, ‘0.0001’, ‘!@#$%^&amp;*()_+=-`~\|’, …)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char : 문자 (‘안’ , ‘녕’ , ‘하’ , ‘세’ , ‘요’ ….)</a:t>
            </a:r>
            <a:endParaRPr/>
          </a:p>
        </p:txBody>
      </p:sp>
      <p:sp>
        <p:nvSpPr>
          <p:cNvPr id="135" name="Google Shape;135;g1699e68fe18_3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699e68fe18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!=라는 수식을 사용해 같지 않은 것은 모두 train set에 저장한다는 말이다.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오류 사항 1,2,3 모두 같이 수식으로 오류처리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추가 설명 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train = train[train.단지코드 != ‘C1804’]에서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train.단지코드 : train 데이터에서 단지코드 컬럼만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!= ‘C1804’ : train 데이터에서 단지코드가 C1804가 아닌 train 데이터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train[train.단지코드 != ‘C1804’] : train 데이터에서 단지코드가 C1804가 아닌 train 데이터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train = train[train.단지코드 != ‘C1804’] : train 데이터에서 단지코드가 C1804가 아닌 데이터를 다시 train에 덮어 쓰겠다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== 은 같냐라는 의미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ex) 1 == 1 (1과 1은 같은가?)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같으면 1 다르면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!= 같지 않냐(즉, 다르냐?)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ex) 1 != 2 (1과 2는 다른가?)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같지 않으면 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같으면 0</a:t>
            </a:r>
            <a:endParaRPr/>
          </a:p>
        </p:txBody>
      </p:sp>
      <p:sp>
        <p:nvSpPr>
          <p:cNvPr id="145" name="Google Shape;145;g1699e68fe1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699e68fe18_3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1699e68fe18_3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699e68fe18_3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1699e68fe18_3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699e68fe18_3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성별 미성년자는 모두 합쳐서 한 컬럼으로 만든다.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미성년자 비율이 높다면 등록차량수(y)가 낮을 것이라는 판단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미성년자가 차를 가지고 있을 수는 없기 때문에 차량등록수가 많이 필요 없을수 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컬럼 순서를 바꾸는 이유는 학습을 위해 x와 y로 데이터를 분리할때 코드의 간결함을 위해 순서를 변경해준다.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추가 설명 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minors라는 변수에 리스트를 할당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여기서 변수라함은 어떠한 값 (앞에서 설명한 숫자(정수, 실수), 문자, 문자열 등등)을 담기위한 별명?이라고 생각하면 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예를 들면 우리는 사과, 바나나 같은 것들을 과일 이라는 이름으로 부르는 것 처럼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과일 = 바나나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과일 = 사과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라고 생각하면 쉬울듯?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리스트라 함은 순서를 가진 값들의 모임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python에서 리스트를 표현하는 방법은  [] 로 표현한다.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ex) [‘바나나’, ‘사과’] : 바나나, 사과라는 2가지 값을 가지고있는 리스트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과일 = [‘바나나’ , ‘사과’] : 과일 이라는 리스트에는 첫번째에 바나나라는 값을 가지고 있고 두번째에 사과라는 값을 가지고 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과일[0] : 바나나를 의미 과일의 첫번째 값은 바나나이기 때문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1699e68fe18_3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699e68fe18_2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isnull()을 사용해 결측치를 조회한다.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결측치를 채워주는이유는 학습을 하기 위해서는 수학적 연산이 필요한데 값이 비어있으면 수학적 연산이 불가능 하기때문이다.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-1로 채워준 이유는 팀원간의 협의를 통해 -1로 채우도록 하였다.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추가 설명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.isnull() : train 데이터에 결측치(비어있는 값)이 있는지 확인 해주는 값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.sum() : 비어있는 값이 있는지 확인했으면 비어있는 행들의 개수를 구한다.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.fillna(-1) : -1이라는 정수로 비어있는 값들을 채워주겠다.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1699e68fe18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699e68fe18_4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비어있는 값이 -1로 채워졌다는 결과를 보여줌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1699e68fe18_4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699e68fe18_2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train[‘지역’].unique  ⇒  [‘경상남도’, ‘대전광역시’ , ‘경기도’ , ‘전라북도’ , ‘강원도’ , ‘광주광역시’ , ‘충청남도’ , ‘부산광역시’ , ‘제주특별자치도’ , ‘울산광역시’ , ‘충청북도’ , ‘전라남도’ , ‘경상북도’ , ‘대구광역시’ , ‘서울특별시’ , ‘세종특별자치시’ 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local_map = {}   —&gt;  for문 이전에는 아무것도 없음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for i , loc in enumerate(train[‘지역’].unique ) 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   i = 0,    loc = ‘경상남도’          local_map[loc] = i     ⇒       local_map[‘경상남도’ ] = 0      ⇒    local_map = {‘경상남도’ :0  }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   i = 1,    loc = ‘대전광역시’       local_map[loc] = i     ⇒       local_map[‘대전광역시’  ] = 1      ⇒    local_map = {‘경상남도’ :0 , ‘대전광역시’ :1  }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   i = 2    loc = ‘경기도’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       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   i =14,    loc = ‘서울특별시’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   i = 15,    loc = ‘세종특별자치시’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1699e68fe18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699e68fe18_4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문자열은 수학적 연산이 불가능하기때문에 학습이 가능하도록 값을 변경하였다.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추가설명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이런걸 인코딩이라고함 인코딩의 사전적 의미는 키보드로 친 문자열을 컴퓨터가 이해할 수 있는 숫자로 바꿔준다는 의미인데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마찬가지로 학습(연산)을 위해서는 문자는 연산이 불가능 하기 때문에 숫자로 바꿔줬음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1699e68fe18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699e68fe18_4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전용면적의 분포가 너무 다양하여 학습이 잘 안될 수 있기 때문에 5단위로 그룹화를 진행하였다.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23 / 5 =  4.6      17/5 = 3.4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23 // 5 =  4       17//5 = 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4 * 5 = 20                   3 * 5 = 15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23 // 5 * 5   = 20         17//5 * 5 = 15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   4     * 5   = 20</a:t>
            </a:r>
            <a:endParaRPr/>
          </a:p>
        </p:txBody>
      </p:sp>
      <p:sp>
        <p:nvSpPr>
          <p:cNvPr id="227" name="Google Shape;227;g1699e68fe18_4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699e68fe18_2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train[‘전용면적’] &gt; 100  → train[‘전용면적’] 이 100 보다 큰 값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train.count()   → 갯수  (전체갯수)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train[train[‘전용면적’] &gt; 100]     →  train[‘전용면적’] 이 100 보다 큰  데이터들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train[train[‘전용면적’] &gt; 100].count()   →  train[‘전용면적’] 이 100 보다 큰  데이터가 들어있는 갯수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전용면적이 100 초과 데이터나 15 미만 데이터는 적을 뿐더러 데이터 크기가 너무 크거나 작아서 데이터 처리(평균, 근사값) 찾을때 정확도가 너무 좋지 않아서 정상범주로 변경한다.</a:t>
            </a:r>
            <a:endParaRPr/>
          </a:p>
        </p:txBody>
      </p:sp>
      <p:sp>
        <p:nvSpPr>
          <p:cNvPr id="239" name="Google Shape;239;g1699e68fe18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699e68fe18_2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x_train = new_train.iloc[:, 1:-1]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에서 [:, 1:-1]의 의미는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: 같은 경우 전체 행을 의미한다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, 뒤에 1:-1 은 인덱스 1부터 마지막 인덱스 1개 전까지를 의미 한다.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new_train이라는 데이터에서 전체 행중에 두번째 컬럼 부터 마지막 컬럼전까지 데이터를 파싱해서 x_train이라는 변수에 할당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1699e68fe18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7b50220875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17b50220875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7b5022087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50" dirty="0" err="1">
                <a:solidFill>
                  <a:srgbClr val="55555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unit</a:t>
            </a:r>
            <a:r>
              <a:rPr lang="ko-KR" sz="1150" dirty="0">
                <a:solidFill>
                  <a:srgbClr val="55555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출력 노드의 수 (뉴런의 개수)</a:t>
            </a:r>
            <a:endParaRPr sz="1150" dirty="0">
              <a:solidFill>
                <a:srgbClr val="55555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50" dirty="0">
              <a:solidFill>
                <a:srgbClr val="55555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50" dirty="0" err="1">
                <a:solidFill>
                  <a:srgbClr val="55555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activation</a:t>
            </a:r>
            <a:r>
              <a:rPr lang="ko-KR" sz="1150" dirty="0">
                <a:solidFill>
                  <a:srgbClr val="55555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활성화 함수</a:t>
            </a:r>
            <a:endParaRPr sz="1150" dirty="0">
              <a:solidFill>
                <a:srgbClr val="55555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50" dirty="0">
              <a:solidFill>
                <a:srgbClr val="55555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50" dirty="0">
                <a:solidFill>
                  <a:srgbClr val="55555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바이어스(편향) 사용 유무</a:t>
            </a:r>
            <a:endParaRPr sz="1150" dirty="0">
              <a:solidFill>
                <a:srgbClr val="55555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50" dirty="0">
              <a:solidFill>
                <a:srgbClr val="55555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50" dirty="0">
                <a:solidFill>
                  <a:srgbClr val="55555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가중치의 초기값 설정</a:t>
            </a:r>
            <a:endParaRPr sz="1150" dirty="0">
              <a:solidFill>
                <a:srgbClr val="55555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dirty="0">
                <a:highlight>
                  <a:srgbClr val="FFFFFF"/>
                </a:highlight>
              </a:rPr>
              <a:t>  </a:t>
            </a:r>
            <a:r>
              <a:rPr lang="ko-KR" b="1" dirty="0" err="1">
                <a:highlight>
                  <a:srgbClr val="FFFFFF"/>
                </a:highlight>
              </a:rPr>
              <a:t>xavier</a:t>
            </a:r>
            <a:r>
              <a:rPr lang="ko-KR" dirty="0">
                <a:highlight>
                  <a:srgbClr val="FFFFFF"/>
                </a:highlight>
              </a:rPr>
              <a:t> </a:t>
            </a:r>
            <a:r>
              <a:rPr lang="ko-KR" dirty="0" err="1">
                <a:highlight>
                  <a:srgbClr val="FFFFFF"/>
                </a:highlight>
              </a:rPr>
              <a:t>glorot</a:t>
            </a:r>
            <a:r>
              <a:rPr lang="ko-KR" dirty="0">
                <a:highlight>
                  <a:srgbClr val="FFFFFF"/>
                </a:highlight>
              </a:rPr>
              <a:t> - </a:t>
            </a:r>
            <a:r>
              <a:rPr lang="ko-KR" dirty="0" err="1">
                <a:highlight>
                  <a:srgbClr val="FFFFFF"/>
                </a:highlight>
              </a:rPr>
              <a:t>입력값과</a:t>
            </a:r>
            <a:r>
              <a:rPr lang="ko-KR" dirty="0">
                <a:highlight>
                  <a:srgbClr val="FFFFFF"/>
                </a:highlight>
              </a:rPr>
              <a:t> </a:t>
            </a:r>
            <a:r>
              <a:rPr lang="ko-KR" dirty="0" err="1">
                <a:highlight>
                  <a:srgbClr val="FFFFFF"/>
                </a:highlight>
              </a:rPr>
              <a:t>출력값</a:t>
            </a:r>
            <a:r>
              <a:rPr lang="ko-KR" dirty="0">
                <a:highlight>
                  <a:srgbClr val="FFFFFF"/>
                </a:highlight>
              </a:rPr>
              <a:t> 사이의 난수를 선택해서 </a:t>
            </a:r>
            <a:r>
              <a:rPr lang="ko-KR" dirty="0" err="1">
                <a:highlight>
                  <a:srgbClr val="FFFFFF"/>
                </a:highlight>
              </a:rPr>
              <a:t>입력값의</a:t>
            </a:r>
            <a:r>
              <a:rPr lang="ko-KR" dirty="0">
                <a:highlight>
                  <a:srgbClr val="FFFFFF"/>
                </a:highlight>
              </a:rPr>
              <a:t> 제곱근으로 나눈다.</a:t>
            </a:r>
            <a:endParaRPr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highlight>
                  <a:srgbClr val="FFFFFF"/>
                </a:highlight>
              </a:rPr>
              <a:t>  </a:t>
            </a:r>
            <a:r>
              <a:rPr lang="ko-KR" dirty="0" err="1">
                <a:highlight>
                  <a:srgbClr val="FFFFFF"/>
                </a:highlight>
              </a:rPr>
              <a:t>kaming</a:t>
            </a:r>
            <a:r>
              <a:rPr lang="ko-KR" dirty="0">
                <a:highlight>
                  <a:srgbClr val="FFFFFF"/>
                </a:highlight>
              </a:rPr>
              <a:t> </a:t>
            </a:r>
            <a:r>
              <a:rPr lang="ko-KR" b="1" dirty="0" err="1">
                <a:highlight>
                  <a:srgbClr val="FFFFFF"/>
                </a:highlight>
              </a:rPr>
              <a:t>he</a:t>
            </a:r>
            <a:r>
              <a:rPr lang="ko-KR" dirty="0">
                <a:highlight>
                  <a:srgbClr val="FFFFFF"/>
                </a:highlight>
              </a:rPr>
              <a:t> - </a:t>
            </a:r>
            <a:r>
              <a:rPr lang="ko-KR" dirty="0" err="1">
                <a:highlight>
                  <a:srgbClr val="FFFFFF"/>
                </a:highlight>
              </a:rPr>
              <a:t>입력값을</a:t>
            </a:r>
            <a:r>
              <a:rPr lang="ko-KR" dirty="0">
                <a:highlight>
                  <a:srgbClr val="FFFFFF"/>
                </a:highlight>
              </a:rPr>
              <a:t> 반으로 나눈 제곱근 사용. 분모가 </a:t>
            </a:r>
            <a:r>
              <a:rPr lang="ko-KR" dirty="0" err="1">
                <a:highlight>
                  <a:srgbClr val="FFFFFF"/>
                </a:highlight>
              </a:rPr>
              <a:t>작아지기</a:t>
            </a:r>
            <a:r>
              <a:rPr lang="ko-KR" dirty="0">
                <a:highlight>
                  <a:srgbClr val="FFFFFF"/>
                </a:highlight>
              </a:rPr>
              <a:t> 때문에 </a:t>
            </a:r>
            <a:r>
              <a:rPr lang="ko-KR" dirty="0" err="1">
                <a:highlight>
                  <a:srgbClr val="FFFFFF"/>
                </a:highlight>
              </a:rPr>
              <a:t>xavier보다</a:t>
            </a:r>
            <a:r>
              <a:rPr lang="ko-KR" dirty="0">
                <a:highlight>
                  <a:srgbClr val="FFFFFF"/>
                </a:highlight>
              </a:rPr>
              <a:t> 넓은 범위의 난수 생성.</a:t>
            </a:r>
            <a:endParaRPr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50" dirty="0">
                <a:solidFill>
                  <a:srgbClr val="55555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1150" dirty="0">
              <a:solidFill>
                <a:srgbClr val="55555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50" dirty="0" err="1">
                <a:solidFill>
                  <a:srgbClr val="55555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weight</a:t>
            </a:r>
            <a:r>
              <a:rPr lang="ko-KR" sz="1150" dirty="0">
                <a:solidFill>
                  <a:srgbClr val="55555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150" dirty="0" err="1">
                <a:solidFill>
                  <a:srgbClr val="55555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regularization</a:t>
            </a:r>
            <a:r>
              <a:rPr lang="ko-KR" sz="1150" dirty="0">
                <a:solidFill>
                  <a:srgbClr val="55555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: 이렇게 하면 가중치 값의 분포가 더 균일하게 됨</a:t>
            </a:r>
            <a:endParaRPr sz="1150" dirty="0">
              <a:solidFill>
                <a:srgbClr val="55555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50" dirty="0">
              <a:solidFill>
                <a:srgbClr val="55555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50" dirty="0" err="1">
                <a:solidFill>
                  <a:srgbClr val="55555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constraint</a:t>
            </a:r>
            <a:r>
              <a:rPr lang="ko-KR" sz="1150" dirty="0">
                <a:solidFill>
                  <a:srgbClr val="55555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: 가중치, 바이어스에 제약조건을 건다?</a:t>
            </a:r>
            <a:endParaRPr sz="1150" dirty="0">
              <a:solidFill>
                <a:srgbClr val="55555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17b502208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5022087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g17b5022087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7b50220875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17b50220875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7b50220875_0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loss : MAE, MSE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optimizer : adam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metrics : earlystoping, tensorboard, lr scheduler</a:t>
            </a:r>
            <a:endParaRPr/>
          </a:p>
        </p:txBody>
      </p:sp>
      <p:sp>
        <p:nvSpPr>
          <p:cNvPr id="301" name="Google Shape;301;g17b50220875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7b50220875_3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17b50220875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7b50220875_0_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loss : MAE, MSE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optimizer : adam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metrics : earlystoping, tensorboard, lr scheduler</a:t>
            </a:r>
            <a:endParaRPr/>
          </a:p>
        </p:txBody>
      </p:sp>
      <p:sp>
        <p:nvSpPr>
          <p:cNvPr id="322" name="Google Shape;322;g17b50220875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7b50220875_0_1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loss : MAE, MSE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optimizer : adam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metrics : earlystoping, tensorboard, lr scheduler</a:t>
            </a:r>
            <a:endParaRPr/>
          </a:p>
        </p:txBody>
      </p:sp>
      <p:sp>
        <p:nvSpPr>
          <p:cNvPr id="330" name="Google Shape;330;g17b50220875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7b50220875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loss : MAE, MSE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optimizer : adam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metrics : earlystoping, tensorboard, lr scheduler</a:t>
            </a:r>
            <a:endParaRPr/>
          </a:p>
        </p:txBody>
      </p:sp>
      <p:sp>
        <p:nvSpPr>
          <p:cNvPr id="338" name="Google Shape;338;g17b50220875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7b50220875_0_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loss : MAE, MSE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optimizer : adam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metrics : earlystoping, tensorboard, lr scheduler</a:t>
            </a:r>
            <a:endParaRPr/>
          </a:p>
        </p:txBody>
      </p:sp>
      <p:sp>
        <p:nvSpPr>
          <p:cNvPr id="346" name="Google Shape;346;g17b50220875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699e68fe18_3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1699e68fe18_3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699e68fe18_2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1699e68fe18_2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7b5022087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7b50220875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g17b50220875_0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707766f92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x_train = new_train.iloc[:, 1:-1]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에서 [:, 1:-1]의 의미는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: 같은 경우 전체 행을 의미한다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, 뒤에 1:-1 은 인덱스 1부터 마지막 인덱스 1개 전까지를 의미 한다.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new_train이라는 데이터에서 전체 행중에 두번째 컬럼 부터 마지막 컬럼전까지 데이터를 파싱해서 x_train이라는 변수에 할당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1707766f92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620fac4eb9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g1620fac4eb9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小芥末素材 rosyhouse.taobao.com</a:t>
            </a:r>
            <a:endParaRPr/>
          </a:p>
        </p:txBody>
      </p:sp>
      <p:sp>
        <p:nvSpPr>
          <p:cNvPr id="75" name="Google Shape;75;g1620fac4eb9_0_1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620fac4eb9_2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1620fac4eb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numpy : 행렬 연산을 python 환경에서 빠르고 쉽게 함수의 형태로 제공해준다.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pandas : python 환경에서 정형데이터(행과 열의 구조를 가진 데이터) 분석을 함수형으로 제공해준다.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matplotlib : python 환경에서 그래프와 같은 시각화를 함수형으로 제공해준다.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Tensorflow : 구글에서 만든 python 환경에서 인공지능 개발을 쉽게 할 수 있도록 함수형으로 제공한다.</a:t>
            </a:r>
            <a:endParaRPr/>
          </a:p>
        </p:txBody>
      </p:sp>
      <p:sp>
        <p:nvSpPr>
          <p:cNvPr id="92" name="Google Shape;9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데이터 구조에 대해서 설명드리겠습니다.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총데이터의 수는 2953개입니다.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저희가 분석할 데이터의 column은 단지코드, 총 세대수, 임대구분 등등이 있고 이중에서 독립변수 즉 예측에 사용될 데이터들은 등록차량수를 제외한 나머지이고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등록차량수가 종속변수 예측의 결과값이 되겠습니다.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train csv,age gender info 사용</a:t>
            </a:r>
            <a:endParaRPr/>
          </a:p>
        </p:txBody>
      </p:sp>
      <p:sp>
        <p:nvSpPr>
          <p:cNvPr id="115" name="Google Shape;11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1524000" y="1913426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1524000" y="450080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9230550" y="635636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257908" y="136525"/>
            <a:ext cx="11652738" cy="62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257907" y="919041"/>
            <a:ext cx="11652737" cy="5270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9230550" y="635636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cxnSp>
        <p:nvCxnSpPr>
          <p:cNvPr id="27" name="Google Shape;27;p13"/>
          <p:cNvCxnSpPr/>
          <p:nvPr/>
        </p:nvCxnSpPr>
        <p:spPr>
          <a:xfrm>
            <a:off x="269631" y="776193"/>
            <a:ext cx="1165273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sldNum" idx="12"/>
          </p:nvPr>
        </p:nvSpPr>
        <p:spPr>
          <a:xfrm>
            <a:off x="9230550" y="635636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sldNum" idx="12"/>
          </p:nvPr>
        </p:nvSpPr>
        <p:spPr>
          <a:xfrm>
            <a:off x="9230550" y="635636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alphaModFix amt="60000"/>
            <a:lum/>
          </a:blip>
          <a:srcRect/>
          <a:stretch>
            <a:fillRect b="64000"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9230550" y="635636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con.io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"/>
          <p:cNvSpPr txBox="1"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</a:pPr>
            <a:r>
              <a:rPr lang="ko-KR"/>
              <a:t>D조</a:t>
            </a:r>
            <a:br>
              <a:rPr lang="ko-KR"/>
            </a:br>
            <a:endParaRPr/>
          </a:p>
        </p:txBody>
      </p:sp>
      <p:sp>
        <p:nvSpPr>
          <p:cNvPr id="43" name="Google Shape;43;p1"/>
          <p:cNvSpPr txBox="1">
            <a:spLocks noGrp="1"/>
          </p:cNvSpPr>
          <p:nvPr>
            <p:ph type="subTitle" idx="1"/>
          </p:nvPr>
        </p:nvSpPr>
        <p:spPr>
          <a:xfrm>
            <a:off x="1524000" y="450080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국동훈</a:t>
            </a:r>
            <a:endParaRPr/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김서영</a:t>
            </a:r>
            <a:endParaRPr/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김준형</a:t>
            </a:r>
            <a:endParaRPr/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이신협</a:t>
            </a:r>
            <a:endParaRPr/>
          </a:p>
        </p:txBody>
      </p:sp>
      <p:sp>
        <p:nvSpPr>
          <p:cNvPr id="44" name="Google Shape;44;p1"/>
          <p:cNvSpPr txBox="1">
            <a:spLocks noGrp="1"/>
          </p:cNvSpPr>
          <p:nvPr>
            <p:ph type="sldNum" idx="12"/>
          </p:nvPr>
        </p:nvSpPr>
        <p:spPr>
          <a:xfrm>
            <a:off x="9230550" y="635636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699e68fe18_4_43"/>
          <p:cNvSpPr txBox="1">
            <a:spLocks noGrp="1"/>
          </p:cNvSpPr>
          <p:nvPr>
            <p:ph type="title"/>
          </p:nvPr>
        </p:nvSpPr>
        <p:spPr>
          <a:xfrm>
            <a:off x="257908" y="136525"/>
            <a:ext cx="11652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None/>
            </a:pPr>
            <a:r>
              <a:rPr lang="ko-KR"/>
              <a:t>4. 데이터 구조</a:t>
            </a:r>
            <a:endParaRPr/>
          </a:p>
        </p:txBody>
      </p:sp>
      <p:sp>
        <p:nvSpPr>
          <p:cNvPr id="128" name="Google Shape;128;g1699e68fe18_4_43"/>
          <p:cNvSpPr txBox="1">
            <a:spLocks noGrp="1"/>
          </p:cNvSpPr>
          <p:nvPr>
            <p:ph type="body" idx="1"/>
          </p:nvPr>
        </p:nvSpPr>
        <p:spPr>
          <a:xfrm>
            <a:off x="257907" y="919041"/>
            <a:ext cx="11652600" cy="52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ko-KR"/>
              <a:t>데이터 구조</a:t>
            </a:r>
            <a:endParaRPr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age_gender_info.csv</a:t>
            </a:r>
            <a:endParaRPr/>
          </a:p>
        </p:txBody>
      </p:sp>
      <p:sp>
        <p:nvSpPr>
          <p:cNvPr id="129" name="Google Shape;129;g1699e68fe18_4_43"/>
          <p:cNvSpPr txBox="1"/>
          <p:nvPr/>
        </p:nvSpPr>
        <p:spPr>
          <a:xfrm>
            <a:off x="4183400" y="1428050"/>
            <a:ext cx="7727100" cy="14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</a:rPr>
              <a:t>지역			10대미만(여자)	10대미만(남자)	10대(여자)	10대(남자)	20대(여자)	20대(남자)	30대(여자)	30대(남자)	40대(여자)	40대(남자)	50대(여자)	50대(남자)	60대(여자)	60대(남자)	70대(여자)	70대(남자)	80대(여자)	80대(남자)	90대(여자)	90대(남자)	100대(여자)	100대(남자)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30" name="Google Shape;130;g1699e68fe18_4_43"/>
          <p:cNvSpPr txBox="1">
            <a:spLocks noGrp="1"/>
          </p:cNvSpPr>
          <p:nvPr>
            <p:ph type="sldNum" idx="12"/>
          </p:nvPr>
        </p:nvSpPr>
        <p:spPr>
          <a:xfrm>
            <a:off x="9230550" y="635636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  <p:pic>
        <p:nvPicPr>
          <p:cNvPr id="131" name="Google Shape;131;g1699e68fe18_4_43"/>
          <p:cNvPicPr preferRelativeResize="0"/>
          <p:nvPr/>
        </p:nvPicPr>
        <p:blipFill rotWithShape="1">
          <a:blip r:embed="rId3">
            <a:alphaModFix/>
          </a:blip>
          <a:srcRect b="50799"/>
          <a:stretch/>
        </p:blipFill>
        <p:spPr>
          <a:xfrm>
            <a:off x="257900" y="2997625"/>
            <a:ext cx="11652598" cy="1780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1699e68fe18_4_43"/>
          <p:cNvPicPr preferRelativeResize="0"/>
          <p:nvPr/>
        </p:nvPicPr>
        <p:blipFill rotWithShape="1">
          <a:blip r:embed="rId4">
            <a:alphaModFix/>
          </a:blip>
          <a:srcRect b="41830"/>
          <a:stretch/>
        </p:blipFill>
        <p:spPr>
          <a:xfrm>
            <a:off x="257900" y="4852150"/>
            <a:ext cx="8446474" cy="186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699e68fe18_3_31"/>
          <p:cNvSpPr txBox="1">
            <a:spLocks noGrp="1"/>
          </p:cNvSpPr>
          <p:nvPr>
            <p:ph type="title"/>
          </p:nvPr>
        </p:nvSpPr>
        <p:spPr>
          <a:xfrm>
            <a:off x="257908" y="136525"/>
            <a:ext cx="11652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None/>
            </a:pPr>
            <a:r>
              <a:rPr lang="ko-KR"/>
              <a:t>5. 데이터 분석</a:t>
            </a:r>
            <a:endParaRPr/>
          </a:p>
        </p:txBody>
      </p:sp>
      <p:sp>
        <p:nvSpPr>
          <p:cNvPr id="138" name="Google Shape;138;g1699e68fe18_3_31"/>
          <p:cNvSpPr txBox="1">
            <a:spLocks noGrp="1"/>
          </p:cNvSpPr>
          <p:nvPr>
            <p:ph type="body" idx="1"/>
          </p:nvPr>
        </p:nvSpPr>
        <p:spPr>
          <a:xfrm>
            <a:off x="257907" y="919041"/>
            <a:ext cx="11652600" cy="52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ko-KR"/>
              <a:t>결측치 처리</a:t>
            </a:r>
            <a:endParaRPr/>
          </a:p>
        </p:txBody>
      </p:sp>
      <p:sp>
        <p:nvSpPr>
          <p:cNvPr id="139" name="Google Shape;139;g1699e68fe18_3_31"/>
          <p:cNvSpPr txBox="1">
            <a:spLocks noGrp="1"/>
          </p:cNvSpPr>
          <p:nvPr>
            <p:ph type="sldNum" idx="12"/>
          </p:nvPr>
        </p:nvSpPr>
        <p:spPr>
          <a:xfrm>
            <a:off x="9230550" y="635636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  <p:pic>
        <p:nvPicPr>
          <p:cNvPr id="140" name="Google Shape;140;g1699e68fe18_3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062" y="3745625"/>
            <a:ext cx="11735875" cy="2444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1" name="Google Shape;141;g1699e68fe18_3_31"/>
          <p:cNvSpPr/>
          <p:nvPr/>
        </p:nvSpPr>
        <p:spPr>
          <a:xfrm>
            <a:off x="7208950" y="5179250"/>
            <a:ext cx="1780500" cy="781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" name="Google Shape;142;g1699e68fe18_3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325" y="1543050"/>
            <a:ext cx="4648200" cy="18859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699e68fe18_1_0"/>
          <p:cNvSpPr txBox="1">
            <a:spLocks noGrp="1"/>
          </p:cNvSpPr>
          <p:nvPr>
            <p:ph type="title"/>
          </p:nvPr>
        </p:nvSpPr>
        <p:spPr>
          <a:xfrm>
            <a:off x="257908" y="136525"/>
            <a:ext cx="11652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None/>
            </a:pPr>
            <a:r>
              <a:rPr lang="ko-KR"/>
              <a:t>5. 데이터 분석</a:t>
            </a:r>
            <a:endParaRPr/>
          </a:p>
        </p:txBody>
      </p:sp>
      <p:sp>
        <p:nvSpPr>
          <p:cNvPr id="148" name="Google Shape;148;g1699e68fe18_1_0"/>
          <p:cNvSpPr txBox="1">
            <a:spLocks noGrp="1"/>
          </p:cNvSpPr>
          <p:nvPr>
            <p:ph type="body" idx="1"/>
          </p:nvPr>
        </p:nvSpPr>
        <p:spPr>
          <a:xfrm>
            <a:off x="257900" y="919050"/>
            <a:ext cx="11652600" cy="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ko-KR"/>
              <a:t>한국토지공사빅데이터센터 오류 사항 1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1699e68fe18_1_0"/>
          <p:cNvSpPr txBox="1">
            <a:spLocks noGrp="1"/>
          </p:cNvSpPr>
          <p:nvPr>
            <p:ph type="sldNum" idx="12"/>
          </p:nvPr>
        </p:nvSpPr>
        <p:spPr>
          <a:xfrm>
            <a:off x="9230550" y="635636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  <p:sp>
        <p:nvSpPr>
          <p:cNvPr id="150" name="Google Shape;150;g1699e68fe18_1_0"/>
          <p:cNvSpPr txBox="1">
            <a:spLocks noGrp="1"/>
          </p:cNvSpPr>
          <p:nvPr>
            <p:ph type="body" idx="1"/>
          </p:nvPr>
        </p:nvSpPr>
        <p:spPr>
          <a:xfrm>
            <a:off x="257900" y="3684575"/>
            <a:ext cx="11652600" cy="31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0" lvl="0" indent="-190500" algn="l" rtl="0">
              <a:spcBef>
                <a:spcPts val="1000"/>
              </a:spcBef>
              <a:spcAft>
                <a:spcPts val="0"/>
              </a:spcAft>
              <a:buSzPts val="2200"/>
              <a:buChar char="▪"/>
            </a:pPr>
            <a:r>
              <a:rPr lang="ko-KR" sz="2200"/>
              <a:t>오류내용 1 : 제공한 데이터(트레인 및 테스트) 중 총 58개 단지에서 전용면적별 세대수 합계가 총세대수보다 적은 경우가 있다.</a:t>
            </a:r>
            <a:endParaRPr sz="22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200"/>
          </a:p>
          <a:p>
            <a:pPr marL="685800" lvl="0" indent="-190500" algn="l" rtl="0">
              <a:spcBef>
                <a:spcPts val="1000"/>
              </a:spcBef>
              <a:spcAft>
                <a:spcPts val="0"/>
              </a:spcAft>
              <a:buSzPts val="2200"/>
              <a:buChar char="▪"/>
            </a:pPr>
            <a:r>
              <a:rPr lang="ko-KR" sz="2200"/>
              <a:t>발생원인 1 : 차이는 분양상가 또는 분양아파트가 임대단지 안에 혼합되어 발생한 것으로, 분양 완료된 상가/아파트는 관리대상에서 제외되어 전용면적별 세대수에서는 포함되지 않았으나 총세대수에는 포함되었기 때문이다.</a:t>
            </a:r>
            <a:endParaRPr sz="2200"/>
          </a:p>
          <a:p>
            <a:pPr marL="2286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200"/>
          </a:p>
          <a:p>
            <a:pPr marL="685800" lvl="0" indent="-190500" algn="l" rtl="0">
              <a:spcBef>
                <a:spcPts val="1000"/>
              </a:spcBef>
              <a:spcAft>
                <a:spcPts val="0"/>
              </a:spcAft>
              <a:buSzPts val="2200"/>
              <a:buChar char="▪"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차이가 발생하는 단지 [ 'C1804', 'C1740', 'C2405', 'C1206’]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/>
          </a:p>
        </p:txBody>
      </p:sp>
      <p:pic>
        <p:nvPicPr>
          <p:cNvPr id="151" name="Google Shape;151;g1699e68fe18_1_0"/>
          <p:cNvPicPr preferRelativeResize="0"/>
          <p:nvPr/>
        </p:nvPicPr>
        <p:blipFill rotWithShape="1">
          <a:blip r:embed="rId3">
            <a:alphaModFix/>
          </a:blip>
          <a:srcRect t="7258" b="14273"/>
          <a:stretch/>
        </p:blipFill>
        <p:spPr>
          <a:xfrm>
            <a:off x="898675" y="1389900"/>
            <a:ext cx="7781925" cy="153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699e68fe18_3_12"/>
          <p:cNvSpPr txBox="1">
            <a:spLocks noGrp="1"/>
          </p:cNvSpPr>
          <p:nvPr>
            <p:ph type="title"/>
          </p:nvPr>
        </p:nvSpPr>
        <p:spPr>
          <a:xfrm>
            <a:off x="257908" y="136525"/>
            <a:ext cx="11652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None/>
            </a:pPr>
            <a:r>
              <a:rPr lang="ko-KR"/>
              <a:t>5. 데이터 분석</a:t>
            </a:r>
            <a:endParaRPr/>
          </a:p>
        </p:txBody>
      </p:sp>
      <p:sp>
        <p:nvSpPr>
          <p:cNvPr id="157" name="Google Shape;157;g1699e68fe18_3_12"/>
          <p:cNvSpPr txBox="1">
            <a:spLocks noGrp="1"/>
          </p:cNvSpPr>
          <p:nvPr>
            <p:ph type="body" idx="1"/>
          </p:nvPr>
        </p:nvSpPr>
        <p:spPr>
          <a:xfrm>
            <a:off x="257900" y="919042"/>
            <a:ext cx="116526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ko-KR"/>
              <a:t>한국토지공사빅데이터센터 오류 사항 2</a:t>
            </a:r>
            <a:endParaRPr/>
          </a:p>
        </p:txBody>
      </p:sp>
      <p:sp>
        <p:nvSpPr>
          <p:cNvPr id="158" name="Google Shape;158;g1699e68fe18_3_12"/>
          <p:cNvSpPr txBox="1">
            <a:spLocks noGrp="1"/>
          </p:cNvSpPr>
          <p:nvPr>
            <p:ph type="sldNum" idx="12"/>
          </p:nvPr>
        </p:nvSpPr>
        <p:spPr>
          <a:xfrm>
            <a:off x="9230550" y="635636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  <p:sp>
        <p:nvSpPr>
          <p:cNvPr id="159" name="Google Shape;159;g1699e68fe18_3_12"/>
          <p:cNvSpPr txBox="1"/>
          <p:nvPr/>
        </p:nvSpPr>
        <p:spPr>
          <a:xfrm>
            <a:off x="629300" y="5697138"/>
            <a:ext cx="1063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</p:txBody>
      </p:sp>
      <p:pic>
        <p:nvPicPr>
          <p:cNvPr id="160" name="Google Shape;160;g1699e68fe18_3_12"/>
          <p:cNvPicPr preferRelativeResize="0"/>
          <p:nvPr/>
        </p:nvPicPr>
        <p:blipFill rotWithShape="1">
          <a:blip r:embed="rId3">
            <a:alphaModFix/>
          </a:blip>
          <a:srcRect l="6023" t="7975" b="7714"/>
          <a:stretch/>
        </p:blipFill>
        <p:spPr>
          <a:xfrm>
            <a:off x="914400" y="1393350"/>
            <a:ext cx="5469050" cy="195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1699e68fe18_3_12"/>
          <p:cNvSpPr txBox="1">
            <a:spLocks noGrp="1"/>
          </p:cNvSpPr>
          <p:nvPr>
            <p:ph type="body" idx="1"/>
          </p:nvPr>
        </p:nvSpPr>
        <p:spPr>
          <a:xfrm>
            <a:off x="257925" y="3710821"/>
            <a:ext cx="11652600" cy="30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0" lvl="0" indent="-177800" algn="l" rtl="0"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ko-KR" sz="2000"/>
              <a:t>오류 내용 2 : 동일한 단지임에도 코드가 2개로 부여되어 별개의 단지로 인식되었다. 그로 인해 주차면수는 2개 단지에 합산값으로 기재되어 총세대수는 2개 단지에 각각 계상된 형태로 나타났다.</a:t>
            </a:r>
            <a:endParaRPr sz="2000"/>
          </a:p>
          <a:p>
            <a:pPr marL="6858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/>
          </a:p>
          <a:p>
            <a:pPr marL="685800" lvl="0" indent="-177800" algn="l" rtl="0"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ko-KR" sz="2000"/>
              <a:t>발생 원인 2 : 1번과 마찬가지로 분양과 임대가 혼합되어 발생한 오류이나 1번에서는 단지코드가 부여되지 않고 전용면적별 세대수에서 빠져있지만, 2번에서는 분양세대에 단지코드가 부여되어 별개의 단지인 것처럼 인식됐다.</a:t>
            </a:r>
            <a:endParaRPr sz="2000"/>
          </a:p>
          <a:p>
            <a:pPr marL="2286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/>
          </a:p>
          <a:p>
            <a:pPr marL="685800" lvl="0" indent="-177800" algn="l" rtl="0"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차이가 발생하는 단지 [ 'C2085', 'C1397', 'C2431',  'C1649',  'C1036']</a:t>
            </a: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699e68fe18_3_24"/>
          <p:cNvSpPr txBox="1">
            <a:spLocks noGrp="1"/>
          </p:cNvSpPr>
          <p:nvPr>
            <p:ph type="title"/>
          </p:nvPr>
        </p:nvSpPr>
        <p:spPr>
          <a:xfrm>
            <a:off x="257908" y="136525"/>
            <a:ext cx="11652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None/>
            </a:pPr>
            <a:r>
              <a:rPr lang="ko-KR"/>
              <a:t>5. 데이터 분석</a:t>
            </a:r>
            <a:endParaRPr/>
          </a:p>
        </p:txBody>
      </p:sp>
      <p:sp>
        <p:nvSpPr>
          <p:cNvPr id="167" name="Google Shape;167;g1699e68fe18_3_24"/>
          <p:cNvSpPr txBox="1">
            <a:spLocks noGrp="1"/>
          </p:cNvSpPr>
          <p:nvPr>
            <p:ph type="body" idx="1"/>
          </p:nvPr>
        </p:nvSpPr>
        <p:spPr>
          <a:xfrm>
            <a:off x="257900" y="919051"/>
            <a:ext cx="11652600" cy="57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ko-KR"/>
              <a:t>한국토지공사빅데이터센터 오류 사항 3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685800" lvl="0" indent="-190500" algn="l" rtl="0">
              <a:spcBef>
                <a:spcPts val="1000"/>
              </a:spcBef>
              <a:spcAft>
                <a:spcPts val="0"/>
              </a:spcAft>
              <a:buSzPts val="2200"/>
              <a:buChar char="▪"/>
            </a:pPr>
            <a:r>
              <a:rPr lang="ko-KR" sz="2200"/>
              <a:t>오류 내용 3 : 단지코드 등 기입 실수로 총세대수가 주차면수에 비해 과하게 많거나 적은 경우가 있고, 점검 결과 일부 데이터의 단지코드, 총세대수, 주차면수 등에서 오류가 검출되었다.</a:t>
            </a:r>
            <a:endParaRPr sz="22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200"/>
          </a:p>
          <a:p>
            <a:pPr marL="685800" lvl="0" indent="-190500" algn="l" rtl="0">
              <a:spcBef>
                <a:spcPts val="1000"/>
              </a:spcBef>
              <a:spcAft>
                <a:spcPts val="0"/>
              </a:spcAft>
              <a:buSzPts val="2200"/>
              <a:buChar char="▪"/>
            </a:pPr>
            <a:r>
              <a:rPr lang="ko-KR" sz="2200"/>
              <a:t>발생 원인 3 : 원천데이터 수집 과정에서 단지 코드 등이 잘못 기입됐고 이를 인지하지 못한 채 데이터를 정제하여 오류가 발생했다..</a:t>
            </a:r>
            <a:endParaRPr sz="2200"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1699e68fe18_3_24"/>
          <p:cNvSpPr txBox="1">
            <a:spLocks noGrp="1"/>
          </p:cNvSpPr>
          <p:nvPr>
            <p:ph type="sldNum" idx="12"/>
          </p:nvPr>
        </p:nvSpPr>
        <p:spPr>
          <a:xfrm>
            <a:off x="9230550" y="635636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  <p:sp>
        <p:nvSpPr>
          <p:cNvPr id="169" name="Google Shape;169;g1699e68fe18_3_24"/>
          <p:cNvSpPr txBox="1"/>
          <p:nvPr/>
        </p:nvSpPr>
        <p:spPr>
          <a:xfrm>
            <a:off x="844600" y="5863738"/>
            <a:ext cx="1063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/>
              <a:t>차이가 발생하는 단지 </a:t>
            </a:r>
            <a:r>
              <a:rPr lang="ko-KR" sz="2000">
                <a:solidFill>
                  <a:schemeClr val="dk1"/>
                </a:solidFill>
              </a:rPr>
              <a:t>[ 'C1095', 'C2051', 'C1218',  'C1894',  'C1502', 'C1988']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70" name="Google Shape;170;g1699e68fe18_3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392650"/>
            <a:ext cx="5075925" cy="194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699e68fe18_3_41"/>
          <p:cNvSpPr txBox="1">
            <a:spLocks noGrp="1"/>
          </p:cNvSpPr>
          <p:nvPr>
            <p:ph type="title"/>
          </p:nvPr>
        </p:nvSpPr>
        <p:spPr>
          <a:xfrm>
            <a:off x="257908" y="136525"/>
            <a:ext cx="11652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None/>
            </a:pPr>
            <a:r>
              <a:rPr lang="ko-KR"/>
              <a:t>5. 데이터 분석 </a:t>
            </a:r>
            <a:endParaRPr/>
          </a:p>
        </p:txBody>
      </p:sp>
      <p:sp>
        <p:nvSpPr>
          <p:cNvPr id="176" name="Google Shape;176;g1699e68fe18_3_41"/>
          <p:cNvSpPr txBox="1">
            <a:spLocks noGrp="1"/>
          </p:cNvSpPr>
          <p:nvPr>
            <p:ph type="body" idx="1"/>
          </p:nvPr>
        </p:nvSpPr>
        <p:spPr>
          <a:xfrm>
            <a:off x="257907" y="919041"/>
            <a:ext cx="11652600" cy="52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ko-KR"/>
              <a:t>성별 데이터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685800" lvl="0" indent="-228600" algn="l" rtl="0"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1699e68fe18_3_41"/>
          <p:cNvSpPr txBox="1">
            <a:spLocks noGrp="1"/>
          </p:cNvSpPr>
          <p:nvPr>
            <p:ph type="sldNum" idx="12"/>
          </p:nvPr>
        </p:nvSpPr>
        <p:spPr>
          <a:xfrm>
            <a:off x="9230550" y="635636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  <p:pic>
        <p:nvPicPr>
          <p:cNvPr id="178" name="Google Shape;178;g1699e68fe18_3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900" y="1379200"/>
            <a:ext cx="6357074" cy="238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1699e68fe18_3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3422" y="3146763"/>
            <a:ext cx="6357076" cy="32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699e68fe18_2_12"/>
          <p:cNvSpPr txBox="1">
            <a:spLocks noGrp="1"/>
          </p:cNvSpPr>
          <p:nvPr>
            <p:ph type="title"/>
          </p:nvPr>
        </p:nvSpPr>
        <p:spPr>
          <a:xfrm>
            <a:off x="257908" y="136525"/>
            <a:ext cx="11652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None/>
            </a:pPr>
            <a:r>
              <a:rPr lang="ko-KR"/>
              <a:t>5. 데이터 분석 </a:t>
            </a:r>
            <a:endParaRPr/>
          </a:p>
        </p:txBody>
      </p:sp>
      <p:sp>
        <p:nvSpPr>
          <p:cNvPr id="185" name="Google Shape;185;g1699e68fe18_2_12"/>
          <p:cNvSpPr txBox="1">
            <a:spLocks noGrp="1"/>
          </p:cNvSpPr>
          <p:nvPr>
            <p:ph type="body" idx="1"/>
          </p:nvPr>
        </p:nvSpPr>
        <p:spPr>
          <a:xfrm>
            <a:off x="257907" y="919041"/>
            <a:ext cx="11652600" cy="52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ko-KR"/>
              <a:t>데이터 결측치 확인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685800" lvl="0" indent="-228600" algn="l" rtl="0"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ko-KR"/>
              <a:t>train의 결측치 확인</a:t>
            </a:r>
            <a:endParaRPr/>
          </a:p>
          <a:p>
            <a:pPr marL="685800" lvl="0" indent="-228600" algn="l" rtl="0"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ko-KR"/>
              <a:t>train.isnull().sum()</a:t>
            </a:r>
            <a:endParaRPr/>
          </a:p>
          <a:p>
            <a:pPr marL="685800" lvl="0" indent="-228600" algn="l" rtl="0"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ko-KR"/>
              <a:t>결측치 : 임대보증금, 임대료, 지하철, 버스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ko-KR"/>
              <a:t>데이터 결측치 처리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685800" lvl="0" indent="-228600" algn="l" rtl="0"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ko-KR"/>
              <a:t>결측치 -1로 대체 (null 값 방지)</a:t>
            </a:r>
            <a:endParaRPr/>
          </a:p>
        </p:txBody>
      </p:sp>
      <p:sp>
        <p:nvSpPr>
          <p:cNvPr id="186" name="Google Shape;186;g1699e68fe18_2_12"/>
          <p:cNvSpPr txBox="1">
            <a:spLocks noGrp="1"/>
          </p:cNvSpPr>
          <p:nvPr>
            <p:ph type="sldNum" idx="12"/>
          </p:nvPr>
        </p:nvSpPr>
        <p:spPr>
          <a:xfrm>
            <a:off x="9230550" y="635636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  <p:pic>
        <p:nvPicPr>
          <p:cNvPr id="187" name="Google Shape;187;g1699e68fe18_2_12"/>
          <p:cNvPicPr preferRelativeResize="0"/>
          <p:nvPr/>
        </p:nvPicPr>
        <p:blipFill rotWithShape="1">
          <a:blip r:embed="rId3">
            <a:alphaModFix/>
          </a:blip>
          <a:srcRect t="54680" b="19290"/>
          <a:stretch/>
        </p:blipFill>
        <p:spPr>
          <a:xfrm>
            <a:off x="8481913" y="2071725"/>
            <a:ext cx="3000575" cy="115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1699e68fe18_2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1925" y="4795900"/>
            <a:ext cx="3274125" cy="8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1699e68fe18_2_12"/>
          <p:cNvSpPr txBox="1"/>
          <p:nvPr/>
        </p:nvSpPr>
        <p:spPr>
          <a:xfrm>
            <a:off x="8769025" y="1599300"/>
            <a:ext cx="2195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>
                <a:latin typeface="Malgun Gothic"/>
                <a:ea typeface="Malgun Gothic"/>
                <a:cs typeface="Malgun Gothic"/>
                <a:sym typeface="Malgun Gothic"/>
              </a:rPr>
              <a:t>&lt;결측치&gt;</a:t>
            </a:r>
            <a:endParaRPr sz="19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" name="Google Shape;190;g1699e68fe18_2_12"/>
          <p:cNvSpPr txBox="1"/>
          <p:nvPr/>
        </p:nvSpPr>
        <p:spPr>
          <a:xfrm>
            <a:off x="8884363" y="4123550"/>
            <a:ext cx="2195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>
                <a:latin typeface="Malgun Gothic"/>
                <a:ea typeface="Malgun Gothic"/>
                <a:cs typeface="Malgun Gothic"/>
                <a:sym typeface="Malgun Gothic"/>
              </a:rPr>
              <a:t>&lt;대체값&gt;</a:t>
            </a:r>
            <a:endParaRPr sz="19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699e68fe18_4_4"/>
          <p:cNvSpPr txBox="1">
            <a:spLocks noGrp="1"/>
          </p:cNvSpPr>
          <p:nvPr>
            <p:ph type="title"/>
          </p:nvPr>
        </p:nvSpPr>
        <p:spPr>
          <a:xfrm>
            <a:off x="257908" y="136525"/>
            <a:ext cx="11652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None/>
            </a:pPr>
            <a:r>
              <a:rPr lang="ko-KR"/>
              <a:t>5. 데이터 분석 </a:t>
            </a:r>
            <a:endParaRPr/>
          </a:p>
        </p:txBody>
      </p:sp>
      <p:sp>
        <p:nvSpPr>
          <p:cNvPr id="196" name="Google Shape;196;g1699e68fe18_4_4"/>
          <p:cNvSpPr txBox="1">
            <a:spLocks noGrp="1"/>
          </p:cNvSpPr>
          <p:nvPr>
            <p:ph type="body" idx="1"/>
          </p:nvPr>
        </p:nvSpPr>
        <p:spPr>
          <a:xfrm>
            <a:off x="257900" y="919042"/>
            <a:ext cx="116526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ko-KR"/>
              <a:t>데이터 결측치 처리 결과</a:t>
            </a:r>
            <a:endParaRPr/>
          </a:p>
          <a:p>
            <a:pPr marL="685800" lvl="0" indent="-228600" algn="l" rtl="0"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ko-KR"/>
              <a:t>변경전                              변경후</a:t>
            </a:r>
            <a:endParaRPr/>
          </a:p>
        </p:txBody>
      </p:sp>
      <p:sp>
        <p:nvSpPr>
          <p:cNvPr id="197" name="Google Shape;197;g1699e68fe18_4_4"/>
          <p:cNvSpPr txBox="1">
            <a:spLocks noGrp="1"/>
          </p:cNvSpPr>
          <p:nvPr>
            <p:ph type="sldNum" idx="12"/>
          </p:nvPr>
        </p:nvSpPr>
        <p:spPr>
          <a:xfrm>
            <a:off x="9230550" y="635636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  <p:pic>
        <p:nvPicPr>
          <p:cNvPr id="198" name="Google Shape;198;g1699e68fe18_4_4"/>
          <p:cNvPicPr preferRelativeResize="0"/>
          <p:nvPr/>
        </p:nvPicPr>
        <p:blipFill rotWithShape="1">
          <a:blip r:embed="rId3">
            <a:alphaModFix/>
          </a:blip>
          <a:srcRect r="9247"/>
          <a:stretch/>
        </p:blipFill>
        <p:spPr>
          <a:xfrm>
            <a:off x="5378425" y="1884875"/>
            <a:ext cx="6048224" cy="476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1699e68fe18_4_4"/>
          <p:cNvPicPr preferRelativeResize="0"/>
          <p:nvPr/>
        </p:nvPicPr>
        <p:blipFill rotWithShape="1">
          <a:blip r:embed="rId4">
            <a:alphaModFix/>
          </a:blip>
          <a:srcRect l="-1040" t="460" r="1040" b="15737"/>
          <a:stretch/>
        </p:blipFill>
        <p:spPr>
          <a:xfrm>
            <a:off x="395050" y="1884875"/>
            <a:ext cx="4727150" cy="483657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1699e68fe18_4_4"/>
          <p:cNvSpPr/>
          <p:nvPr/>
        </p:nvSpPr>
        <p:spPr>
          <a:xfrm>
            <a:off x="3659250" y="4173275"/>
            <a:ext cx="823800" cy="2097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1699e68fe18_4_4"/>
          <p:cNvSpPr/>
          <p:nvPr/>
        </p:nvSpPr>
        <p:spPr>
          <a:xfrm>
            <a:off x="9674650" y="4173275"/>
            <a:ext cx="928200" cy="2183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699e68fe18_2_21"/>
          <p:cNvSpPr txBox="1">
            <a:spLocks noGrp="1"/>
          </p:cNvSpPr>
          <p:nvPr>
            <p:ph type="title"/>
          </p:nvPr>
        </p:nvSpPr>
        <p:spPr>
          <a:xfrm>
            <a:off x="257908" y="136525"/>
            <a:ext cx="11652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None/>
            </a:pPr>
            <a:r>
              <a:rPr lang="ko-KR"/>
              <a:t>5. 데이터 분석 </a:t>
            </a:r>
            <a:endParaRPr/>
          </a:p>
        </p:txBody>
      </p:sp>
      <p:sp>
        <p:nvSpPr>
          <p:cNvPr id="207" name="Google Shape;207;g1699e68fe18_2_21"/>
          <p:cNvSpPr txBox="1">
            <a:spLocks noGrp="1"/>
          </p:cNvSpPr>
          <p:nvPr>
            <p:ph type="body" idx="1"/>
          </p:nvPr>
        </p:nvSpPr>
        <p:spPr>
          <a:xfrm>
            <a:off x="257907" y="919041"/>
            <a:ext cx="11652600" cy="52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ko-KR"/>
              <a:t>지역 숫자로 매핑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685800" lvl="0" indent="-228600" algn="l" rtl="0"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ko-KR"/>
              <a:t>지역 이름을 숫자로 매핑 </a:t>
            </a:r>
            <a:endParaRPr/>
          </a:p>
          <a:p>
            <a:pPr marL="685800" lvl="0" indent="-228600" algn="l" rtl="0"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ko-KR"/>
              <a:t>map함수 사용하여 List로 변경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1699e68fe18_2_21"/>
          <p:cNvSpPr txBox="1">
            <a:spLocks noGrp="1"/>
          </p:cNvSpPr>
          <p:nvPr>
            <p:ph type="sldNum" idx="12"/>
          </p:nvPr>
        </p:nvSpPr>
        <p:spPr>
          <a:xfrm>
            <a:off x="9230550" y="635636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  <p:pic>
        <p:nvPicPr>
          <p:cNvPr id="209" name="Google Shape;209;g1699e68fe18_2_21"/>
          <p:cNvPicPr preferRelativeResize="0"/>
          <p:nvPr/>
        </p:nvPicPr>
        <p:blipFill rotWithShape="1">
          <a:blip r:embed="rId3">
            <a:alphaModFix/>
          </a:blip>
          <a:srcRect b="60433"/>
          <a:stretch/>
        </p:blipFill>
        <p:spPr>
          <a:xfrm>
            <a:off x="1068950" y="3608851"/>
            <a:ext cx="4171950" cy="1119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g1699e68fe18_2_21"/>
          <p:cNvCxnSpPr/>
          <p:nvPr/>
        </p:nvCxnSpPr>
        <p:spPr>
          <a:xfrm>
            <a:off x="5448450" y="4106675"/>
            <a:ext cx="1491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1" name="Google Shape;211;g1699e68fe18_2_21"/>
          <p:cNvSpPr txBox="1"/>
          <p:nvPr/>
        </p:nvSpPr>
        <p:spPr>
          <a:xfrm>
            <a:off x="6889950" y="3608850"/>
            <a:ext cx="1720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Malgun Gothic"/>
                <a:ea typeface="Malgun Gothic"/>
                <a:cs typeface="Malgun Gothic"/>
                <a:sym typeface="Malgun Gothic"/>
              </a:rPr>
              <a:t>for문으로 각 해당 지역마다 해당 숫자 부여</a:t>
            </a:r>
            <a:endParaRPr sz="16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2" name="Google Shape;212;g1699e68fe18_2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8100" y="3636016"/>
            <a:ext cx="2743200" cy="3085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699e68fe18_4_16"/>
          <p:cNvSpPr txBox="1">
            <a:spLocks noGrp="1"/>
          </p:cNvSpPr>
          <p:nvPr>
            <p:ph type="title"/>
          </p:nvPr>
        </p:nvSpPr>
        <p:spPr>
          <a:xfrm>
            <a:off x="257908" y="136525"/>
            <a:ext cx="11652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None/>
            </a:pPr>
            <a:r>
              <a:rPr lang="ko-KR"/>
              <a:t>5. 데이터 분석 </a:t>
            </a:r>
            <a:endParaRPr/>
          </a:p>
        </p:txBody>
      </p:sp>
      <p:sp>
        <p:nvSpPr>
          <p:cNvPr id="218" name="Google Shape;218;g1699e68fe18_4_16"/>
          <p:cNvSpPr txBox="1">
            <a:spLocks noGrp="1"/>
          </p:cNvSpPr>
          <p:nvPr>
            <p:ph type="body" idx="1"/>
          </p:nvPr>
        </p:nvSpPr>
        <p:spPr>
          <a:xfrm>
            <a:off x="257907" y="919041"/>
            <a:ext cx="11652600" cy="52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ko-KR"/>
              <a:t>지역 숫자로 매핑</a:t>
            </a:r>
            <a:endParaRPr/>
          </a:p>
          <a:p>
            <a:pPr marL="685800" lvl="0" indent="-228600" algn="l" rtl="0"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ko-KR"/>
              <a:t>지역 이름을 숫자로 매핑 </a:t>
            </a:r>
            <a:endParaRPr/>
          </a:p>
          <a:p>
            <a:pPr marL="685800" lvl="0" indent="-228600" algn="l" rtl="0"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ko-KR"/>
              <a:t>map함수 사용하여 List로 변경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1699e68fe18_4_16"/>
          <p:cNvSpPr txBox="1">
            <a:spLocks noGrp="1"/>
          </p:cNvSpPr>
          <p:nvPr>
            <p:ph type="sldNum" idx="12"/>
          </p:nvPr>
        </p:nvSpPr>
        <p:spPr>
          <a:xfrm>
            <a:off x="9230550" y="635636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  <p:pic>
        <p:nvPicPr>
          <p:cNvPr id="220" name="Google Shape;220;g1699e68fe18_4_16"/>
          <p:cNvPicPr preferRelativeResize="0"/>
          <p:nvPr/>
        </p:nvPicPr>
        <p:blipFill rotWithShape="1">
          <a:blip r:embed="rId3">
            <a:alphaModFix/>
          </a:blip>
          <a:srcRect t="41219" b="27099"/>
          <a:stretch/>
        </p:blipFill>
        <p:spPr>
          <a:xfrm>
            <a:off x="6020750" y="1560650"/>
            <a:ext cx="4171950" cy="7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1699e68fe18_4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8600" y="2504425"/>
            <a:ext cx="3891676" cy="421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1699e68fe18_4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7647" y="2449275"/>
            <a:ext cx="3637549" cy="440872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1699e68fe18_4_16"/>
          <p:cNvSpPr/>
          <p:nvPr/>
        </p:nvSpPr>
        <p:spPr>
          <a:xfrm>
            <a:off x="3040000" y="2627950"/>
            <a:ext cx="781800" cy="4103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1699e68fe18_4_16"/>
          <p:cNvSpPr/>
          <p:nvPr/>
        </p:nvSpPr>
        <p:spPr>
          <a:xfrm>
            <a:off x="6970500" y="2671775"/>
            <a:ext cx="781800" cy="4217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"/>
          <p:cNvSpPr txBox="1">
            <a:spLocks noGrp="1"/>
          </p:cNvSpPr>
          <p:nvPr>
            <p:ph type="title"/>
          </p:nvPr>
        </p:nvSpPr>
        <p:spPr>
          <a:xfrm>
            <a:off x="257908" y="136525"/>
            <a:ext cx="11652738" cy="62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None/>
            </a:pPr>
            <a:r>
              <a:rPr lang="ko-KR"/>
              <a:t>목차</a:t>
            </a:r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body" idx="1"/>
          </p:nvPr>
        </p:nvSpPr>
        <p:spPr>
          <a:xfrm>
            <a:off x="257907" y="919041"/>
            <a:ext cx="11652737" cy="5270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5143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AutoNum type="arabicPeriod"/>
            </a:pPr>
            <a:r>
              <a:rPr lang="ko-KR"/>
              <a:t>주제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AutoNum type="arabicPeriod"/>
            </a:pPr>
            <a:r>
              <a:rPr lang="ko-KR"/>
              <a:t>개발환경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AutoNum type="arabicPeriod"/>
            </a:pPr>
            <a:r>
              <a:rPr lang="ko-KR"/>
              <a:t>데이터 수집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AutoNum type="arabicPeriod"/>
            </a:pPr>
            <a:r>
              <a:rPr lang="ko-KR"/>
              <a:t>데이터 구조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AutoNum type="arabicPeriod"/>
            </a:pPr>
            <a:r>
              <a:rPr lang="ko-KR"/>
              <a:t>데이터 분석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ko-KR"/>
              <a:t>모델 설계</a:t>
            </a:r>
            <a:endParaRPr/>
          </a:p>
        </p:txBody>
      </p:sp>
      <p:sp>
        <p:nvSpPr>
          <p:cNvPr id="51" name="Google Shape;51;p2"/>
          <p:cNvSpPr txBox="1">
            <a:spLocks noGrp="1"/>
          </p:cNvSpPr>
          <p:nvPr>
            <p:ph type="sldNum" idx="12"/>
          </p:nvPr>
        </p:nvSpPr>
        <p:spPr>
          <a:xfrm>
            <a:off x="9230550" y="635636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D70E569-9A9D-444E-B18A-0D386FE159DC}"/>
              </a:ext>
            </a:extLst>
          </p:cNvPr>
          <p:cNvSpPr/>
          <p:nvPr/>
        </p:nvSpPr>
        <p:spPr>
          <a:xfrm>
            <a:off x="257907" y="5690586"/>
            <a:ext cx="2298862" cy="4991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699e68fe18_4_28"/>
          <p:cNvSpPr txBox="1">
            <a:spLocks noGrp="1"/>
          </p:cNvSpPr>
          <p:nvPr>
            <p:ph type="title"/>
          </p:nvPr>
        </p:nvSpPr>
        <p:spPr>
          <a:xfrm>
            <a:off x="257908" y="136525"/>
            <a:ext cx="11652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None/>
            </a:pPr>
            <a:r>
              <a:rPr lang="ko-KR"/>
              <a:t>5. 데이터 분석 </a:t>
            </a:r>
            <a:endParaRPr/>
          </a:p>
        </p:txBody>
      </p:sp>
      <p:sp>
        <p:nvSpPr>
          <p:cNvPr id="230" name="Google Shape;230;g1699e68fe18_4_28"/>
          <p:cNvSpPr txBox="1">
            <a:spLocks noGrp="1"/>
          </p:cNvSpPr>
          <p:nvPr>
            <p:ph type="body" idx="1"/>
          </p:nvPr>
        </p:nvSpPr>
        <p:spPr>
          <a:xfrm>
            <a:off x="257900" y="919048"/>
            <a:ext cx="11652600" cy="14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ko-KR"/>
              <a:t>전용면적 단위 5로 변경</a:t>
            </a:r>
            <a:endParaRPr/>
          </a:p>
        </p:txBody>
      </p:sp>
      <p:sp>
        <p:nvSpPr>
          <p:cNvPr id="231" name="Google Shape;231;g1699e68fe18_4_28"/>
          <p:cNvSpPr txBox="1">
            <a:spLocks noGrp="1"/>
          </p:cNvSpPr>
          <p:nvPr>
            <p:ph type="sldNum" idx="12"/>
          </p:nvPr>
        </p:nvSpPr>
        <p:spPr>
          <a:xfrm>
            <a:off x="9230550" y="635636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  <p:pic>
        <p:nvPicPr>
          <p:cNvPr id="232" name="Google Shape;232;g1699e68fe18_4_28"/>
          <p:cNvPicPr preferRelativeResize="0"/>
          <p:nvPr/>
        </p:nvPicPr>
        <p:blipFill rotWithShape="1">
          <a:blip r:embed="rId3">
            <a:alphaModFix/>
          </a:blip>
          <a:srcRect t="72691"/>
          <a:stretch/>
        </p:blipFill>
        <p:spPr>
          <a:xfrm>
            <a:off x="887925" y="1512151"/>
            <a:ext cx="4171950" cy="77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1699e68fe18_4_28"/>
          <p:cNvPicPr preferRelativeResize="0"/>
          <p:nvPr/>
        </p:nvPicPr>
        <p:blipFill rotWithShape="1">
          <a:blip r:embed="rId4">
            <a:alphaModFix/>
          </a:blip>
          <a:srcRect b="31195"/>
          <a:stretch/>
        </p:blipFill>
        <p:spPr>
          <a:xfrm>
            <a:off x="5335750" y="2449275"/>
            <a:ext cx="6018050" cy="4344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1699e68fe18_4_28"/>
          <p:cNvPicPr preferRelativeResize="0"/>
          <p:nvPr/>
        </p:nvPicPr>
        <p:blipFill rotWithShape="1">
          <a:blip r:embed="rId5">
            <a:alphaModFix/>
          </a:blip>
          <a:srcRect b="18106"/>
          <a:stretch/>
        </p:blipFill>
        <p:spPr>
          <a:xfrm>
            <a:off x="383375" y="2449275"/>
            <a:ext cx="4441950" cy="440872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1699e68fe18_4_28"/>
          <p:cNvSpPr/>
          <p:nvPr/>
        </p:nvSpPr>
        <p:spPr>
          <a:xfrm>
            <a:off x="4043525" y="2640900"/>
            <a:ext cx="781800" cy="4217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1699e68fe18_4_28"/>
          <p:cNvSpPr/>
          <p:nvPr/>
        </p:nvSpPr>
        <p:spPr>
          <a:xfrm>
            <a:off x="9520275" y="2601675"/>
            <a:ext cx="852900" cy="4217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699e68fe18_2_4"/>
          <p:cNvSpPr txBox="1">
            <a:spLocks noGrp="1"/>
          </p:cNvSpPr>
          <p:nvPr>
            <p:ph type="title"/>
          </p:nvPr>
        </p:nvSpPr>
        <p:spPr>
          <a:xfrm>
            <a:off x="257908" y="136525"/>
            <a:ext cx="11652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None/>
            </a:pPr>
            <a:r>
              <a:rPr lang="ko-KR"/>
              <a:t>5. 데이터 분석 </a:t>
            </a:r>
            <a:endParaRPr/>
          </a:p>
        </p:txBody>
      </p:sp>
      <p:sp>
        <p:nvSpPr>
          <p:cNvPr id="242" name="Google Shape;242;g1699e68fe18_2_4"/>
          <p:cNvSpPr txBox="1">
            <a:spLocks noGrp="1"/>
          </p:cNvSpPr>
          <p:nvPr>
            <p:ph type="body" idx="1"/>
          </p:nvPr>
        </p:nvSpPr>
        <p:spPr>
          <a:xfrm>
            <a:off x="257907" y="919041"/>
            <a:ext cx="11652600" cy="52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ko-KR"/>
              <a:t>전용 면적 상/하한 적용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685800" lvl="0" indent="-228600" algn="l" rtl="0"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ko-KR"/>
              <a:t>상한 100, 하한 15로 적용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1699e68fe18_2_4"/>
          <p:cNvSpPr txBox="1">
            <a:spLocks noGrp="1"/>
          </p:cNvSpPr>
          <p:nvPr>
            <p:ph type="sldNum" idx="12"/>
          </p:nvPr>
        </p:nvSpPr>
        <p:spPr>
          <a:xfrm>
            <a:off x="9230550" y="635636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  <p:pic>
        <p:nvPicPr>
          <p:cNvPr id="244" name="Google Shape;244;g1699e68fe18_2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900" y="2491550"/>
            <a:ext cx="4025250" cy="25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1699e68fe18_2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9163" y="1483138"/>
            <a:ext cx="3324225" cy="360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1699e68fe18_2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00600" y="2491550"/>
            <a:ext cx="3009900" cy="35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699e68fe18_2_34"/>
          <p:cNvSpPr txBox="1">
            <a:spLocks noGrp="1"/>
          </p:cNvSpPr>
          <p:nvPr>
            <p:ph type="title"/>
          </p:nvPr>
        </p:nvSpPr>
        <p:spPr>
          <a:xfrm>
            <a:off x="257908" y="136525"/>
            <a:ext cx="11652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None/>
            </a:pPr>
            <a:r>
              <a:rPr lang="ko-KR"/>
              <a:t>5. 데이터 분석 </a:t>
            </a:r>
            <a:endParaRPr/>
          </a:p>
        </p:txBody>
      </p:sp>
      <p:sp>
        <p:nvSpPr>
          <p:cNvPr id="252" name="Google Shape;252;g1699e68fe18_2_34"/>
          <p:cNvSpPr txBox="1">
            <a:spLocks noGrp="1"/>
          </p:cNvSpPr>
          <p:nvPr>
            <p:ph type="body" idx="1"/>
          </p:nvPr>
        </p:nvSpPr>
        <p:spPr>
          <a:xfrm>
            <a:off x="257907" y="919041"/>
            <a:ext cx="11652600" cy="52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ko-KR"/>
              <a:t>컬럼 이름 변경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ko-KR"/>
              <a:t>데이터 훈련 셋으로 분류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2286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1699e68fe18_2_34"/>
          <p:cNvSpPr txBox="1">
            <a:spLocks noGrp="1"/>
          </p:cNvSpPr>
          <p:nvPr>
            <p:ph type="sldNum" idx="12"/>
          </p:nvPr>
        </p:nvSpPr>
        <p:spPr>
          <a:xfrm>
            <a:off x="9230550" y="635636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  <p:pic>
        <p:nvPicPr>
          <p:cNvPr id="254" name="Google Shape;254;g1699e68fe18_2_34"/>
          <p:cNvPicPr preferRelativeResize="0"/>
          <p:nvPr/>
        </p:nvPicPr>
        <p:blipFill rotWithShape="1">
          <a:blip r:embed="rId3">
            <a:alphaModFix/>
          </a:blip>
          <a:srcRect t="7114"/>
          <a:stretch/>
        </p:blipFill>
        <p:spPr>
          <a:xfrm>
            <a:off x="767550" y="1545075"/>
            <a:ext cx="9925050" cy="258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1699e68fe18_2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8113" y="5229375"/>
            <a:ext cx="2962275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7b50220875_0_92"/>
          <p:cNvSpPr txBox="1">
            <a:spLocks noGrp="1"/>
          </p:cNvSpPr>
          <p:nvPr>
            <p:ph type="title"/>
          </p:nvPr>
        </p:nvSpPr>
        <p:spPr>
          <a:xfrm>
            <a:off x="257908" y="136525"/>
            <a:ext cx="11652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None/>
            </a:pPr>
            <a:r>
              <a:rPr lang="ko-KR"/>
              <a:t>5. 데이터 분석 </a:t>
            </a:r>
            <a:endParaRPr/>
          </a:p>
        </p:txBody>
      </p:sp>
      <p:sp>
        <p:nvSpPr>
          <p:cNvPr id="261" name="Google Shape;261;g17b50220875_0_92"/>
          <p:cNvSpPr txBox="1">
            <a:spLocks noGrp="1"/>
          </p:cNvSpPr>
          <p:nvPr>
            <p:ph type="body" idx="1"/>
          </p:nvPr>
        </p:nvSpPr>
        <p:spPr>
          <a:xfrm>
            <a:off x="257900" y="919044"/>
            <a:ext cx="11652600" cy="14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ko-KR"/>
              <a:t>등록차량수 상관관계분석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marL="2286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7b50220875_0_92"/>
          <p:cNvSpPr txBox="1">
            <a:spLocks noGrp="1"/>
          </p:cNvSpPr>
          <p:nvPr>
            <p:ph type="sldNum" idx="12"/>
          </p:nvPr>
        </p:nvSpPr>
        <p:spPr>
          <a:xfrm>
            <a:off x="9230550" y="635636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23</a:t>
            </a:fld>
            <a:endParaRPr/>
          </a:p>
        </p:txBody>
      </p:sp>
      <p:grpSp>
        <p:nvGrpSpPr>
          <p:cNvPr id="263" name="Google Shape;263;g17b50220875_0_92"/>
          <p:cNvGrpSpPr/>
          <p:nvPr/>
        </p:nvGrpSpPr>
        <p:grpSpPr>
          <a:xfrm>
            <a:off x="5155750" y="853938"/>
            <a:ext cx="6297562" cy="5930425"/>
            <a:chOff x="4382450" y="853950"/>
            <a:chExt cx="6297562" cy="5930425"/>
          </a:xfrm>
        </p:grpSpPr>
        <p:pic>
          <p:nvPicPr>
            <p:cNvPr id="264" name="Google Shape;264;g17b50220875_0_9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82450" y="853950"/>
              <a:ext cx="6297562" cy="5930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" name="Google Shape;265;g17b50220875_0_92"/>
            <p:cNvSpPr/>
            <p:nvPr/>
          </p:nvSpPr>
          <p:spPr>
            <a:xfrm>
              <a:off x="4457675" y="2043575"/>
              <a:ext cx="490500" cy="1875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g17b50220875_0_92"/>
            <p:cNvSpPr/>
            <p:nvPr/>
          </p:nvSpPr>
          <p:spPr>
            <a:xfrm>
              <a:off x="5880075" y="6533950"/>
              <a:ext cx="490500" cy="1875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67" name="Google Shape;267;g17b50220875_0_92"/>
          <p:cNvGraphicFramePr/>
          <p:nvPr>
            <p:extLst>
              <p:ext uri="{D42A27DB-BD31-4B8C-83A1-F6EECF244321}">
                <p14:modId xmlns:p14="http://schemas.microsoft.com/office/powerpoint/2010/main" val="3722682235"/>
              </p:ext>
            </p:extLst>
          </p:nvPr>
        </p:nvGraphicFramePr>
        <p:xfrm>
          <a:off x="2305178" y="1567899"/>
          <a:ext cx="2503700" cy="5216464"/>
        </p:xfrm>
        <a:graphic>
          <a:graphicData uri="http://schemas.openxmlformats.org/drawingml/2006/table">
            <a:tbl>
              <a:tblPr>
                <a:noFill/>
                <a:tableStyleId>{52EE5C63-8FEF-415F-B9AC-77AC0A6325B6}</a:tableStyleId>
              </a:tblPr>
              <a:tblGrid>
                <a:gridCol w="147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336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총세대수      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0.602</a:t>
                      </a: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36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공가수</a:t>
                      </a:r>
                      <a:r>
                        <a:rPr 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0.173</a:t>
                      </a: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36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지역         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0.040 </a:t>
                      </a: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26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1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단지내주차면수</a:t>
                      </a:r>
                      <a:r>
                        <a:rPr lang="ko-KR" sz="9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</a:t>
                      </a:r>
                      <a:endParaRPr sz="9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0.849 </a:t>
                      </a:r>
                      <a:endParaRPr sz="11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69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지하철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0.038 </a:t>
                      </a: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336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버스        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0.110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36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면적_35.0      </a:t>
                      </a: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0.220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336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면적_45.0     </a:t>
                      </a: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0.396 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336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면적_50.0     </a:t>
                      </a: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0.273 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336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면적_40.0     </a:t>
                      </a: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0.010 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336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면적_55.0   </a:t>
                      </a: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0.388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336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면적_70.0     </a:t>
                      </a: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0.360 </a:t>
                      </a: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336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면적_60.0  </a:t>
                      </a: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-0.090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336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면적_75.0    </a:t>
                      </a: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-0.098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336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면적_80.0       </a:t>
                      </a: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0.258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336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면적_65.0       </a:t>
                      </a: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0.192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336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등록차량수      </a:t>
                      </a: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1.000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7b50220875_0_0"/>
          <p:cNvSpPr txBox="1">
            <a:spLocks noGrp="1"/>
          </p:cNvSpPr>
          <p:nvPr>
            <p:ph type="title"/>
          </p:nvPr>
        </p:nvSpPr>
        <p:spPr>
          <a:xfrm>
            <a:off x="257908" y="136525"/>
            <a:ext cx="11652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None/>
            </a:pPr>
            <a:r>
              <a:rPr lang="ko-KR"/>
              <a:t>6. 모델 설계 </a:t>
            </a:r>
            <a:endParaRPr/>
          </a:p>
        </p:txBody>
      </p:sp>
      <p:sp>
        <p:nvSpPr>
          <p:cNvPr id="273" name="Google Shape;273;g17b50220875_0_0"/>
          <p:cNvSpPr txBox="1">
            <a:spLocks noGrp="1"/>
          </p:cNvSpPr>
          <p:nvPr>
            <p:ph type="body" idx="1"/>
          </p:nvPr>
        </p:nvSpPr>
        <p:spPr>
          <a:xfrm>
            <a:off x="257907" y="919041"/>
            <a:ext cx="11652600" cy="52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ko-KR"/>
              <a:t>사용할 레이어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2286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4" name="Google Shape;274;g17b5022087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976" y="1594726"/>
            <a:ext cx="5136175" cy="39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17b50220875_0_0"/>
          <p:cNvSpPr/>
          <p:nvPr/>
        </p:nvSpPr>
        <p:spPr>
          <a:xfrm>
            <a:off x="1809900" y="2027950"/>
            <a:ext cx="4361100" cy="1144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6" name="Google Shape;276;g17b50220875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7346" y="1594725"/>
            <a:ext cx="4088179" cy="259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17b50220875_0_0"/>
          <p:cNvSpPr/>
          <p:nvPr/>
        </p:nvSpPr>
        <p:spPr>
          <a:xfrm>
            <a:off x="3825375" y="2441200"/>
            <a:ext cx="3422700" cy="2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7b50220875_0_38"/>
          <p:cNvSpPr txBox="1">
            <a:spLocks noGrp="1"/>
          </p:cNvSpPr>
          <p:nvPr>
            <p:ph type="body" idx="1"/>
          </p:nvPr>
        </p:nvSpPr>
        <p:spPr>
          <a:xfrm>
            <a:off x="257900" y="919050"/>
            <a:ext cx="67794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ko-KR"/>
              <a:t>모델 레이어 구조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2286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17b50220875_0_38"/>
          <p:cNvSpPr txBox="1">
            <a:spLocks noGrp="1"/>
          </p:cNvSpPr>
          <p:nvPr>
            <p:ph type="body" idx="1"/>
          </p:nvPr>
        </p:nvSpPr>
        <p:spPr>
          <a:xfrm>
            <a:off x="1426300" y="2194400"/>
            <a:ext cx="6779400" cy="3567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2286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17b50220875_0_38"/>
          <p:cNvSpPr txBox="1">
            <a:spLocks noGrp="1"/>
          </p:cNvSpPr>
          <p:nvPr>
            <p:ph type="title"/>
          </p:nvPr>
        </p:nvSpPr>
        <p:spPr>
          <a:xfrm>
            <a:off x="257908" y="136525"/>
            <a:ext cx="11652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None/>
            </a:pPr>
            <a:r>
              <a:rPr lang="ko-KR"/>
              <a:t>6. 모델 설계 </a:t>
            </a:r>
            <a:endParaRPr/>
          </a:p>
        </p:txBody>
      </p:sp>
      <p:pic>
        <p:nvPicPr>
          <p:cNvPr id="285" name="Google Shape;285;g17b50220875_0_38"/>
          <p:cNvPicPr preferRelativeResize="0"/>
          <p:nvPr/>
        </p:nvPicPr>
        <p:blipFill rotWithShape="1">
          <a:blip r:embed="rId3">
            <a:alphaModFix/>
          </a:blip>
          <a:srcRect t="6153" b="6927"/>
          <a:stretch/>
        </p:blipFill>
        <p:spPr>
          <a:xfrm>
            <a:off x="1682700" y="2091275"/>
            <a:ext cx="9664425" cy="3760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17b50220875_0_38"/>
          <p:cNvPicPr preferRelativeResize="0"/>
          <p:nvPr/>
        </p:nvPicPr>
        <p:blipFill rotWithShape="1">
          <a:blip r:embed="rId3">
            <a:alphaModFix/>
          </a:blip>
          <a:srcRect b="93899"/>
          <a:stretch/>
        </p:blipFill>
        <p:spPr>
          <a:xfrm>
            <a:off x="1682700" y="1521690"/>
            <a:ext cx="9664425" cy="26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17b50220875_0_38"/>
          <p:cNvPicPr preferRelativeResize="0"/>
          <p:nvPr/>
        </p:nvPicPr>
        <p:blipFill rotWithShape="1">
          <a:blip r:embed="rId3">
            <a:alphaModFix/>
          </a:blip>
          <a:srcRect t="90866"/>
          <a:stretch/>
        </p:blipFill>
        <p:spPr>
          <a:xfrm>
            <a:off x="1682700" y="6049383"/>
            <a:ext cx="9664425" cy="39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17b50220875_0_38"/>
          <p:cNvSpPr txBox="1"/>
          <p:nvPr/>
        </p:nvSpPr>
        <p:spPr>
          <a:xfrm>
            <a:off x="140200" y="1437025"/>
            <a:ext cx="806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Malgun Gothic"/>
                <a:ea typeface="Malgun Gothic"/>
                <a:cs typeface="Malgun Gothic"/>
                <a:sym typeface="Malgun Gothic"/>
              </a:rPr>
              <a:t>입력 레이어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g17b50220875_0_38"/>
          <p:cNvSpPr txBox="1"/>
          <p:nvPr/>
        </p:nvSpPr>
        <p:spPr>
          <a:xfrm>
            <a:off x="257900" y="3338850"/>
            <a:ext cx="806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Malgun Gothic"/>
                <a:ea typeface="Malgun Gothic"/>
                <a:cs typeface="Malgun Gothic"/>
                <a:sym typeface="Malgun Gothic"/>
              </a:rPr>
              <a:t>은닉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Malgun Gothic"/>
                <a:ea typeface="Malgun Gothic"/>
                <a:cs typeface="Malgun Gothic"/>
                <a:sym typeface="Malgun Gothic"/>
              </a:rPr>
              <a:t>레이어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0" name="Google Shape;290;g17b50220875_0_38"/>
          <p:cNvSpPr txBox="1"/>
          <p:nvPr/>
        </p:nvSpPr>
        <p:spPr>
          <a:xfrm>
            <a:off x="257900" y="6013400"/>
            <a:ext cx="806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Malgun Gothic"/>
                <a:ea typeface="Malgun Gothic"/>
                <a:cs typeface="Malgun Gothic"/>
                <a:sym typeface="Malgun Gothic"/>
              </a:rPr>
              <a:t>출력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Malgun Gothic"/>
                <a:ea typeface="Malgun Gothic"/>
                <a:cs typeface="Malgun Gothic"/>
                <a:sym typeface="Malgun Gothic"/>
              </a:rPr>
              <a:t>레이어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7b50220875_0_84"/>
          <p:cNvSpPr txBox="1">
            <a:spLocks noGrp="1"/>
          </p:cNvSpPr>
          <p:nvPr>
            <p:ph type="title"/>
          </p:nvPr>
        </p:nvSpPr>
        <p:spPr>
          <a:xfrm>
            <a:off x="257908" y="136525"/>
            <a:ext cx="11652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None/>
            </a:pPr>
            <a:r>
              <a:rPr lang="ko-KR"/>
              <a:t>6. 모델 설계 </a:t>
            </a:r>
            <a:endParaRPr/>
          </a:p>
        </p:txBody>
      </p:sp>
      <p:sp>
        <p:nvSpPr>
          <p:cNvPr id="296" name="Google Shape;296;g17b50220875_0_84"/>
          <p:cNvSpPr txBox="1">
            <a:spLocks noGrp="1"/>
          </p:cNvSpPr>
          <p:nvPr>
            <p:ph type="body" idx="1"/>
          </p:nvPr>
        </p:nvSpPr>
        <p:spPr>
          <a:xfrm>
            <a:off x="257907" y="919041"/>
            <a:ext cx="11652600" cy="52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ko-KR"/>
              <a:t>모델 시각화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2286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7" name="Google Shape;297;g17b50220875_0_84"/>
          <p:cNvPicPr preferRelativeResize="0"/>
          <p:nvPr/>
        </p:nvPicPr>
        <p:blipFill rotWithShape="1">
          <a:blip r:embed="rId3">
            <a:alphaModFix/>
          </a:blip>
          <a:srcRect b="53984"/>
          <a:stretch/>
        </p:blipFill>
        <p:spPr>
          <a:xfrm>
            <a:off x="689300" y="1646928"/>
            <a:ext cx="8994225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17b50220875_0_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300" y="2660175"/>
            <a:ext cx="5222860" cy="391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7b50220875_0_125"/>
          <p:cNvSpPr txBox="1">
            <a:spLocks noGrp="1"/>
          </p:cNvSpPr>
          <p:nvPr>
            <p:ph type="title"/>
          </p:nvPr>
        </p:nvSpPr>
        <p:spPr>
          <a:xfrm>
            <a:off x="257908" y="136525"/>
            <a:ext cx="11652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None/>
            </a:pPr>
            <a:r>
              <a:rPr lang="ko-KR"/>
              <a:t>6. 모델 설계 </a:t>
            </a:r>
            <a:endParaRPr/>
          </a:p>
        </p:txBody>
      </p:sp>
      <p:sp>
        <p:nvSpPr>
          <p:cNvPr id="304" name="Google Shape;304;g17b50220875_0_125"/>
          <p:cNvSpPr txBox="1">
            <a:spLocks noGrp="1"/>
          </p:cNvSpPr>
          <p:nvPr>
            <p:ph type="body" idx="1"/>
          </p:nvPr>
        </p:nvSpPr>
        <p:spPr>
          <a:xfrm>
            <a:off x="257907" y="919041"/>
            <a:ext cx="11652600" cy="52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ko-KR"/>
              <a:t>모델구조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2286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5" name="Google Shape;305;g17b50220875_0_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000" y="1643083"/>
            <a:ext cx="7593800" cy="1602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17b50220875_0_125"/>
          <p:cNvSpPr txBox="1"/>
          <p:nvPr/>
        </p:nvSpPr>
        <p:spPr>
          <a:xfrm>
            <a:off x="1211025" y="3728350"/>
            <a:ext cx="4436100" cy="22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EPOCHS = 100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BATCH_SIZE = 2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highlight>
                  <a:srgbClr val="FFFFFE"/>
                </a:highlight>
                <a:latin typeface="Malgun Gothic"/>
                <a:ea typeface="Malgun Gothic"/>
                <a:cs typeface="Malgun Gothic"/>
                <a:sym typeface="Malgun Gothic"/>
              </a:rPr>
              <a:t>CALLBACKS_LIST = [TENSORBOARD]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highlight>
                  <a:srgbClr val="FFFFFE"/>
                </a:highlight>
                <a:latin typeface="Malgun Gothic"/>
                <a:ea typeface="Malgun Gothic"/>
                <a:cs typeface="Malgun Gothic"/>
                <a:sym typeface="Malgun Gothic"/>
              </a:rPr>
              <a:t>LOSS = MeanAbsoluteError()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highlight>
                  <a:srgbClr val="FFFFFE"/>
                </a:highlight>
                <a:latin typeface="Malgun Gothic"/>
                <a:ea typeface="Malgun Gothic"/>
                <a:cs typeface="Malgun Gothic"/>
                <a:sym typeface="Malgun Gothic"/>
              </a:rPr>
              <a:t>OPTIMIZER = Adam(learning_rate=</a:t>
            </a:r>
            <a:r>
              <a:rPr lang="ko-KR">
                <a:solidFill>
                  <a:srgbClr val="09885A"/>
                </a:solidFill>
                <a:highlight>
                  <a:srgbClr val="FFFFFE"/>
                </a:highlight>
                <a:latin typeface="Malgun Gothic"/>
                <a:ea typeface="Malgun Gothic"/>
                <a:cs typeface="Malgun Gothic"/>
                <a:sym typeface="Malgun Gothic"/>
              </a:rPr>
              <a:t>0.001</a:t>
            </a:r>
            <a:r>
              <a:rPr lang="ko-KR">
                <a:solidFill>
                  <a:schemeClr val="dk1"/>
                </a:solidFill>
                <a:highlight>
                  <a:srgbClr val="FFFFFE"/>
                </a:highlight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highlight>
                  <a:srgbClr val="FFFFFE"/>
                </a:highlight>
                <a:latin typeface="Malgun Gothic"/>
                <a:ea typeface="Malgun Gothic"/>
                <a:cs typeface="Malgun Gothic"/>
                <a:sym typeface="Malgun Gothic"/>
              </a:rPr>
              <a:t>METRICS = [</a:t>
            </a:r>
            <a:r>
              <a:rPr lang="ko-KR">
                <a:solidFill>
                  <a:srgbClr val="A31515"/>
                </a:solidFill>
                <a:highlight>
                  <a:srgbClr val="FFFFFE"/>
                </a:highlight>
                <a:latin typeface="Malgun Gothic"/>
                <a:ea typeface="Malgun Gothic"/>
                <a:cs typeface="Malgun Gothic"/>
                <a:sym typeface="Malgun Gothic"/>
              </a:rPr>
              <a:t>'mse'</a:t>
            </a:r>
            <a:r>
              <a:rPr lang="ko-KR">
                <a:solidFill>
                  <a:schemeClr val="dk1"/>
                </a:solidFill>
                <a:highlight>
                  <a:srgbClr val="FFFFFE"/>
                </a:highlight>
                <a:latin typeface="Malgun Gothic"/>
                <a:ea typeface="Malgun Gothic"/>
                <a:cs typeface="Malgun Gothic"/>
                <a:sym typeface="Malgun Gothic"/>
              </a:rPr>
              <a:t>]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highlight>
                <a:srgbClr val="FFFFFE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7" name="Google Shape;307;g17b50220875_0_125"/>
          <p:cNvPicPr preferRelativeResize="0"/>
          <p:nvPr/>
        </p:nvPicPr>
        <p:blipFill rotWithShape="1">
          <a:blip r:embed="rId4">
            <a:alphaModFix/>
          </a:blip>
          <a:srcRect t="21250" b="7054"/>
          <a:stretch/>
        </p:blipFill>
        <p:spPr>
          <a:xfrm>
            <a:off x="6205550" y="3634303"/>
            <a:ext cx="2828925" cy="69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17b50220875_0_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5550" y="5003850"/>
            <a:ext cx="2460200" cy="90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g17b50220875_0_125"/>
          <p:cNvSpPr txBox="1"/>
          <p:nvPr/>
        </p:nvSpPr>
        <p:spPr>
          <a:xfrm>
            <a:off x="6205550" y="4327075"/>
            <a:ext cx="429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55555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추정된 값과 실제 값 간의 평균 제곱 차이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g17b50220875_0_125"/>
          <p:cNvSpPr txBox="1"/>
          <p:nvPr/>
        </p:nvSpPr>
        <p:spPr>
          <a:xfrm>
            <a:off x="6289925" y="5913000"/>
            <a:ext cx="429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55555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오차의 절대값의 합을 평균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7b50220875_3_4"/>
          <p:cNvSpPr txBox="1">
            <a:spLocks noGrp="1"/>
          </p:cNvSpPr>
          <p:nvPr>
            <p:ph type="title"/>
          </p:nvPr>
        </p:nvSpPr>
        <p:spPr>
          <a:xfrm>
            <a:off x="257908" y="136525"/>
            <a:ext cx="11652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None/>
            </a:pPr>
            <a:r>
              <a:rPr lang="ko-KR"/>
              <a:t>6. 모델 설계 </a:t>
            </a:r>
            <a:endParaRPr/>
          </a:p>
        </p:txBody>
      </p:sp>
      <p:sp>
        <p:nvSpPr>
          <p:cNvPr id="316" name="Google Shape;316;g17b50220875_3_4"/>
          <p:cNvSpPr txBox="1">
            <a:spLocks noGrp="1"/>
          </p:cNvSpPr>
          <p:nvPr>
            <p:ph type="body" idx="1"/>
          </p:nvPr>
        </p:nvSpPr>
        <p:spPr>
          <a:xfrm>
            <a:off x="257907" y="919041"/>
            <a:ext cx="11652600" cy="52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ko-KR"/>
              <a:t>모델구조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2286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7" name="Google Shape;317;g17b50220875_3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300" y="1646931"/>
            <a:ext cx="8994225" cy="19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17b50220875_3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9425" y="2667000"/>
            <a:ext cx="2690275" cy="31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17b50220875_3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7100" y="3836450"/>
            <a:ext cx="4512607" cy="25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7b50220875_0_72"/>
          <p:cNvSpPr txBox="1">
            <a:spLocks noGrp="1"/>
          </p:cNvSpPr>
          <p:nvPr>
            <p:ph type="title"/>
          </p:nvPr>
        </p:nvSpPr>
        <p:spPr>
          <a:xfrm>
            <a:off x="257908" y="136525"/>
            <a:ext cx="11652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None/>
            </a:pPr>
            <a:r>
              <a:rPr lang="ko-KR"/>
              <a:t>6. 모델 설계 </a:t>
            </a:r>
            <a:endParaRPr/>
          </a:p>
        </p:txBody>
      </p:sp>
      <p:sp>
        <p:nvSpPr>
          <p:cNvPr id="325" name="Google Shape;325;g17b50220875_0_72"/>
          <p:cNvSpPr txBox="1">
            <a:spLocks noGrp="1"/>
          </p:cNvSpPr>
          <p:nvPr>
            <p:ph type="body" idx="1"/>
          </p:nvPr>
        </p:nvSpPr>
        <p:spPr>
          <a:xfrm>
            <a:off x="257907" y="919041"/>
            <a:ext cx="11652600" cy="52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ko-KR"/>
              <a:t>모델구조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2286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6" name="Google Shape;326;g17b50220875_0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000" y="1643083"/>
            <a:ext cx="7593800" cy="16027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17b50220875_0_72"/>
          <p:cNvSpPr/>
          <p:nvPr/>
        </p:nvSpPr>
        <p:spPr>
          <a:xfrm>
            <a:off x="2428625" y="1934875"/>
            <a:ext cx="2151900" cy="393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"/>
          <p:cNvSpPr txBox="1">
            <a:spLocks noGrp="1"/>
          </p:cNvSpPr>
          <p:nvPr>
            <p:ph type="title"/>
          </p:nvPr>
        </p:nvSpPr>
        <p:spPr>
          <a:xfrm>
            <a:off x="257908" y="136525"/>
            <a:ext cx="11652738" cy="62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None/>
            </a:pPr>
            <a:r>
              <a:rPr lang="ko-KR"/>
              <a:t>1. 주제</a:t>
            </a:r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body" idx="1"/>
          </p:nvPr>
        </p:nvSpPr>
        <p:spPr>
          <a:xfrm>
            <a:off x="257907" y="919041"/>
            <a:ext cx="11652737" cy="5270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ko-KR"/>
              <a:t>딥러닝을 이용한 </a:t>
            </a:r>
            <a:r>
              <a:rPr lang="ko-KR" b="1"/>
              <a:t>정형데이터 분석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ko-KR" b="1"/>
              <a:t>주차수요</a:t>
            </a:r>
            <a:r>
              <a:rPr lang="ko-KR"/>
              <a:t> 예측 AI 모델</a:t>
            </a:r>
            <a:endParaRPr b="1"/>
          </a:p>
        </p:txBody>
      </p:sp>
      <p:pic>
        <p:nvPicPr>
          <p:cNvPr id="58" name="Google Shape;58;p3" descr="정형 데이터란 무엇입니까? | 팁코 소프트웨어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5725" y="3540037"/>
            <a:ext cx="9020550" cy="299139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3"/>
          <p:cNvSpPr txBox="1">
            <a:spLocks noGrp="1"/>
          </p:cNvSpPr>
          <p:nvPr>
            <p:ph type="sldNum" idx="12"/>
          </p:nvPr>
        </p:nvSpPr>
        <p:spPr>
          <a:xfrm>
            <a:off x="9230550" y="635636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7b50220875_0_118"/>
          <p:cNvSpPr txBox="1">
            <a:spLocks noGrp="1"/>
          </p:cNvSpPr>
          <p:nvPr>
            <p:ph type="title"/>
          </p:nvPr>
        </p:nvSpPr>
        <p:spPr>
          <a:xfrm>
            <a:off x="257908" y="136525"/>
            <a:ext cx="11652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None/>
            </a:pPr>
            <a:r>
              <a:rPr lang="ko-KR"/>
              <a:t>6. 모델 설계 </a:t>
            </a:r>
            <a:endParaRPr/>
          </a:p>
        </p:txBody>
      </p:sp>
      <p:sp>
        <p:nvSpPr>
          <p:cNvPr id="333" name="Google Shape;333;g17b50220875_0_118"/>
          <p:cNvSpPr txBox="1">
            <a:spLocks noGrp="1"/>
          </p:cNvSpPr>
          <p:nvPr>
            <p:ph type="body" idx="1"/>
          </p:nvPr>
        </p:nvSpPr>
        <p:spPr>
          <a:xfrm>
            <a:off x="257907" y="919041"/>
            <a:ext cx="11652600" cy="52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ko-KR"/>
              <a:t>모델구조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2286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4" name="Google Shape;334;g17b50220875_0_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000" y="1643083"/>
            <a:ext cx="7593800" cy="160277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17b50220875_0_118"/>
          <p:cNvSpPr/>
          <p:nvPr/>
        </p:nvSpPr>
        <p:spPr>
          <a:xfrm>
            <a:off x="2567025" y="2249463"/>
            <a:ext cx="2667600" cy="390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7b50220875_0_104"/>
          <p:cNvSpPr txBox="1">
            <a:spLocks noGrp="1"/>
          </p:cNvSpPr>
          <p:nvPr>
            <p:ph type="title"/>
          </p:nvPr>
        </p:nvSpPr>
        <p:spPr>
          <a:xfrm>
            <a:off x="257908" y="136525"/>
            <a:ext cx="11652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None/>
            </a:pPr>
            <a:r>
              <a:rPr lang="ko-KR"/>
              <a:t>6. 모델 설계 </a:t>
            </a:r>
            <a:endParaRPr/>
          </a:p>
        </p:txBody>
      </p:sp>
      <p:sp>
        <p:nvSpPr>
          <p:cNvPr id="341" name="Google Shape;341;g17b50220875_0_104"/>
          <p:cNvSpPr txBox="1">
            <a:spLocks noGrp="1"/>
          </p:cNvSpPr>
          <p:nvPr>
            <p:ph type="body" idx="1"/>
          </p:nvPr>
        </p:nvSpPr>
        <p:spPr>
          <a:xfrm>
            <a:off x="257907" y="919041"/>
            <a:ext cx="11652600" cy="52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ko-KR"/>
              <a:t>모델구조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2286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2" name="Google Shape;342;g17b50220875_0_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000" y="1643083"/>
            <a:ext cx="7593800" cy="16027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17b50220875_0_104"/>
          <p:cNvSpPr/>
          <p:nvPr/>
        </p:nvSpPr>
        <p:spPr>
          <a:xfrm>
            <a:off x="2532575" y="2554425"/>
            <a:ext cx="3009000" cy="390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7b50220875_0_111"/>
          <p:cNvSpPr txBox="1">
            <a:spLocks noGrp="1"/>
          </p:cNvSpPr>
          <p:nvPr>
            <p:ph type="title"/>
          </p:nvPr>
        </p:nvSpPr>
        <p:spPr>
          <a:xfrm>
            <a:off x="257908" y="136525"/>
            <a:ext cx="11652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None/>
            </a:pPr>
            <a:r>
              <a:rPr lang="ko-KR"/>
              <a:t>6. 모델 설계 </a:t>
            </a:r>
            <a:endParaRPr/>
          </a:p>
        </p:txBody>
      </p:sp>
      <p:sp>
        <p:nvSpPr>
          <p:cNvPr id="349" name="Google Shape;349;g17b50220875_0_111"/>
          <p:cNvSpPr txBox="1">
            <a:spLocks noGrp="1"/>
          </p:cNvSpPr>
          <p:nvPr>
            <p:ph type="body" idx="1"/>
          </p:nvPr>
        </p:nvSpPr>
        <p:spPr>
          <a:xfrm>
            <a:off x="257907" y="919041"/>
            <a:ext cx="11652600" cy="52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ko-KR"/>
              <a:t>모델구조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2286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0" name="Google Shape;350;g17b50220875_0_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000" y="1643083"/>
            <a:ext cx="7593800" cy="1602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g17b50220875_0_111"/>
          <p:cNvSpPr/>
          <p:nvPr/>
        </p:nvSpPr>
        <p:spPr>
          <a:xfrm>
            <a:off x="2541850" y="2855850"/>
            <a:ext cx="2667600" cy="390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699e68fe18_3_55"/>
          <p:cNvSpPr txBox="1">
            <a:spLocks noGrp="1"/>
          </p:cNvSpPr>
          <p:nvPr>
            <p:ph type="title"/>
          </p:nvPr>
        </p:nvSpPr>
        <p:spPr>
          <a:xfrm>
            <a:off x="257908" y="136525"/>
            <a:ext cx="11652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None/>
            </a:pPr>
            <a:r>
              <a:rPr lang="ko-KR"/>
              <a:t>6. 모델 설계 </a:t>
            </a:r>
            <a:endParaRPr/>
          </a:p>
        </p:txBody>
      </p:sp>
      <p:sp>
        <p:nvSpPr>
          <p:cNvPr id="357" name="Google Shape;357;g1699e68fe18_3_55"/>
          <p:cNvSpPr txBox="1">
            <a:spLocks noGrp="1"/>
          </p:cNvSpPr>
          <p:nvPr>
            <p:ph type="body" idx="1"/>
          </p:nvPr>
        </p:nvSpPr>
        <p:spPr>
          <a:xfrm>
            <a:off x="257907" y="919041"/>
            <a:ext cx="11652600" cy="52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ko-KR"/>
              <a:t>Linear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ko-KR"/>
              <a:t>LSTM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ko-KR"/>
              <a:t>CNN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2286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g1699e68fe18_3_55"/>
          <p:cNvSpPr txBox="1">
            <a:spLocks noGrp="1"/>
          </p:cNvSpPr>
          <p:nvPr>
            <p:ph type="sldNum" idx="12"/>
          </p:nvPr>
        </p:nvSpPr>
        <p:spPr>
          <a:xfrm>
            <a:off x="9230550" y="635636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699e68fe18_2_48"/>
          <p:cNvSpPr txBox="1">
            <a:spLocks noGrp="1"/>
          </p:cNvSpPr>
          <p:nvPr>
            <p:ph type="title"/>
          </p:nvPr>
        </p:nvSpPr>
        <p:spPr>
          <a:xfrm>
            <a:off x="257908" y="136525"/>
            <a:ext cx="11652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None/>
            </a:pPr>
            <a:r>
              <a:rPr lang="ko-KR"/>
              <a:t>다음 발표 </a:t>
            </a:r>
            <a:endParaRPr/>
          </a:p>
        </p:txBody>
      </p:sp>
      <p:sp>
        <p:nvSpPr>
          <p:cNvPr id="364" name="Google Shape;364;g1699e68fe18_2_48"/>
          <p:cNvSpPr txBox="1">
            <a:spLocks noGrp="1"/>
          </p:cNvSpPr>
          <p:nvPr>
            <p:ph type="body" idx="1"/>
          </p:nvPr>
        </p:nvSpPr>
        <p:spPr>
          <a:xfrm>
            <a:off x="257907" y="921879"/>
            <a:ext cx="11652600" cy="52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ko-KR" altLang="en-US" dirty="0"/>
              <a:t>학습 결과 발표</a:t>
            </a:r>
            <a:endParaRPr lang="en-US" altLang="ko-KR" dirty="0"/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endParaRPr lang="en-US" dirty="0"/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ko-KR" altLang="en-US" dirty="0"/>
              <a:t>모델 평가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2286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5" name="Google Shape;365;g1699e68fe18_2_48"/>
          <p:cNvSpPr txBox="1">
            <a:spLocks noGrp="1"/>
          </p:cNvSpPr>
          <p:nvPr>
            <p:ph type="sldNum" idx="12"/>
          </p:nvPr>
        </p:nvSpPr>
        <p:spPr>
          <a:xfrm>
            <a:off x="9230550" y="635636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0"/>
          <p:cNvSpPr txBox="1">
            <a:spLocks noGrp="1"/>
          </p:cNvSpPr>
          <p:nvPr>
            <p:ph type="body" idx="1"/>
          </p:nvPr>
        </p:nvSpPr>
        <p:spPr>
          <a:xfrm>
            <a:off x="355600" y="1573503"/>
            <a:ext cx="11652600" cy="3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508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/>
          </a:p>
          <a:p>
            <a:pPr marL="228600" lvl="0" indent="-508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/>
          </a:p>
          <a:p>
            <a:pPr marL="2286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감사합니다.</a:t>
            </a:r>
            <a:endParaRPr/>
          </a:p>
        </p:txBody>
      </p:sp>
      <p:sp>
        <p:nvSpPr>
          <p:cNvPr id="371" name="Google Shape;371;p10"/>
          <p:cNvSpPr txBox="1">
            <a:spLocks noGrp="1"/>
          </p:cNvSpPr>
          <p:nvPr>
            <p:ph type="sldNum" idx="12"/>
          </p:nvPr>
        </p:nvSpPr>
        <p:spPr>
          <a:xfrm>
            <a:off x="9230550" y="635636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7b50220875_0_62"/>
          <p:cNvSpPr txBox="1">
            <a:spLocks noGrp="1"/>
          </p:cNvSpPr>
          <p:nvPr>
            <p:ph type="title"/>
          </p:nvPr>
        </p:nvSpPr>
        <p:spPr>
          <a:xfrm>
            <a:off x="257908" y="136525"/>
            <a:ext cx="11652600" cy="62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17b50220875_0_62"/>
          <p:cNvSpPr txBox="1">
            <a:spLocks noGrp="1"/>
          </p:cNvSpPr>
          <p:nvPr>
            <p:ph type="body" idx="1"/>
          </p:nvPr>
        </p:nvSpPr>
        <p:spPr>
          <a:xfrm>
            <a:off x="257907" y="919041"/>
            <a:ext cx="11652600" cy="5270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g17b50220875_0_62"/>
          <p:cNvSpPr txBox="1">
            <a:spLocks noGrp="1"/>
          </p:cNvSpPr>
          <p:nvPr>
            <p:ph type="sldNum" idx="12"/>
          </p:nvPr>
        </p:nvSpPr>
        <p:spPr>
          <a:xfrm>
            <a:off x="9230550" y="6356363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36</a:t>
            </a:fld>
            <a:endParaRPr/>
          </a:p>
        </p:txBody>
      </p:sp>
      <p:pic>
        <p:nvPicPr>
          <p:cNvPr id="380" name="Google Shape;380;g17b50220875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900" y="919038"/>
            <a:ext cx="5734050" cy="532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17b50220875_0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8512" y="1981897"/>
            <a:ext cx="5834284" cy="17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707766f92a_0_0"/>
          <p:cNvSpPr txBox="1">
            <a:spLocks noGrp="1"/>
          </p:cNvSpPr>
          <p:nvPr>
            <p:ph type="title"/>
          </p:nvPr>
        </p:nvSpPr>
        <p:spPr>
          <a:xfrm>
            <a:off x="257908" y="136525"/>
            <a:ext cx="11652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None/>
            </a:pPr>
            <a:r>
              <a:rPr lang="ko-KR"/>
              <a:t>5. 데이터 분석 </a:t>
            </a:r>
            <a:endParaRPr/>
          </a:p>
        </p:txBody>
      </p:sp>
      <p:sp>
        <p:nvSpPr>
          <p:cNvPr id="387" name="Google Shape;387;g1707766f92a_0_0"/>
          <p:cNvSpPr txBox="1">
            <a:spLocks noGrp="1"/>
          </p:cNvSpPr>
          <p:nvPr>
            <p:ph type="body" idx="1"/>
          </p:nvPr>
        </p:nvSpPr>
        <p:spPr>
          <a:xfrm>
            <a:off x="257907" y="919041"/>
            <a:ext cx="11652600" cy="52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ko-KR"/>
              <a:t>준형씨를 위한 설명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2286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g1707766f92a_0_0"/>
          <p:cNvSpPr txBox="1">
            <a:spLocks noGrp="1"/>
          </p:cNvSpPr>
          <p:nvPr>
            <p:ph type="sldNum" idx="12"/>
          </p:nvPr>
        </p:nvSpPr>
        <p:spPr>
          <a:xfrm>
            <a:off x="9230550" y="635636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37</a:t>
            </a:fld>
            <a:endParaRPr/>
          </a:p>
        </p:txBody>
      </p:sp>
      <p:sp>
        <p:nvSpPr>
          <p:cNvPr id="389" name="Google Shape;389;g1707766f92a_0_0"/>
          <p:cNvSpPr/>
          <p:nvPr/>
        </p:nvSpPr>
        <p:spPr>
          <a:xfrm>
            <a:off x="1417400" y="1799000"/>
            <a:ext cx="763200" cy="676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X1</a:t>
            </a:r>
            <a:endParaRPr sz="1800"/>
          </a:p>
        </p:txBody>
      </p:sp>
      <p:sp>
        <p:nvSpPr>
          <p:cNvPr id="390" name="Google Shape;390;g1707766f92a_0_0"/>
          <p:cNvSpPr/>
          <p:nvPr/>
        </p:nvSpPr>
        <p:spPr>
          <a:xfrm>
            <a:off x="1417400" y="2660100"/>
            <a:ext cx="763200" cy="676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X2</a:t>
            </a:r>
            <a:endParaRPr sz="1800"/>
          </a:p>
        </p:txBody>
      </p:sp>
      <p:sp>
        <p:nvSpPr>
          <p:cNvPr id="391" name="Google Shape;391;g1707766f92a_0_0"/>
          <p:cNvSpPr/>
          <p:nvPr/>
        </p:nvSpPr>
        <p:spPr>
          <a:xfrm>
            <a:off x="1417350" y="3575725"/>
            <a:ext cx="763200" cy="676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X3</a:t>
            </a:r>
            <a:endParaRPr sz="1800"/>
          </a:p>
        </p:txBody>
      </p:sp>
      <p:sp>
        <p:nvSpPr>
          <p:cNvPr id="392" name="Google Shape;392;g1707766f92a_0_0"/>
          <p:cNvSpPr/>
          <p:nvPr/>
        </p:nvSpPr>
        <p:spPr>
          <a:xfrm>
            <a:off x="1232000" y="4992875"/>
            <a:ext cx="1003200" cy="676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X14</a:t>
            </a:r>
            <a:endParaRPr sz="1800"/>
          </a:p>
        </p:txBody>
      </p:sp>
      <p:sp>
        <p:nvSpPr>
          <p:cNvPr id="393" name="Google Shape;393;g1707766f92a_0_0"/>
          <p:cNvSpPr/>
          <p:nvPr/>
        </p:nvSpPr>
        <p:spPr>
          <a:xfrm>
            <a:off x="1232000" y="5811250"/>
            <a:ext cx="1003200" cy="621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X15</a:t>
            </a:r>
            <a:endParaRPr sz="1800"/>
          </a:p>
        </p:txBody>
      </p:sp>
      <p:sp>
        <p:nvSpPr>
          <p:cNvPr id="394" name="Google Shape;394;g1707766f92a_0_0"/>
          <p:cNvSpPr txBox="1"/>
          <p:nvPr/>
        </p:nvSpPr>
        <p:spPr>
          <a:xfrm>
            <a:off x="1559150" y="4309475"/>
            <a:ext cx="4797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 b="1"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27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 b="1"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27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 b="1"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27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5" name="Google Shape;395;g1707766f92a_0_0"/>
          <p:cNvSpPr/>
          <p:nvPr/>
        </p:nvSpPr>
        <p:spPr>
          <a:xfrm>
            <a:off x="9535200" y="3532375"/>
            <a:ext cx="1003200" cy="763200"/>
          </a:xfrm>
          <a:prstGeom prst="snip1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/>
              <a:t>Y</a:t>
            </a:r>
            <a:endParaRPr sz="2300" b="1"/>
          </a:p>
        </p:txBody>
      </p:sp>
      <p:sp>
        <p:nvSpPr>
          <p:cNvPr id="396" name="Google Shape;396;g1707766f92a_0_0"/>
          <p:cNvSpPr txBox="1"/>
          <p:nvPr/>
        </p:nvSpPr>
        <p:spPr>
          <a:xfrm>
            <a:off x="468675" y="1939563"/>
            <a:ext cx="100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단지코드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7" name="Google Shape;397;g1707766f92a_0_0"/>
          <p:cNvSpPr txBox="1"/>
          <p:nvPr/>
        </p:nvSpPr>
        <p:spPr>
          <a:xfrm>
            <a:off x="468675" y="2798238"/>
            <a:ext cx="100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총 세대수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8" name="Google Shape;398;g1707766f92a_0_0"/>
          <p:cNvSpPr txBox="1"/>
          <p:nvPr/>
        </p:nvSpPr>
        <p:spPr>
          <a:xfrm>
            <a:off x="468675" y="3713863"/>
            <a:ext cx="100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임대건물 구분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9" name="Google Shape;399;g1707766f92a_0_0"/>
          <p:cNvSpPr txBox="1"/>
          <p:nvPr/>
        </p:nvSpPr>
        <p:spPr>
          <a:xfrm>
            <a:off x="468675" y="5131013"/>
            <a:ext cx="100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단지내 주차면수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0" name="Google Shape;400;g1707766f92a_0_0"/>
          <p:cNvSpPr txBox="1"/>
          <p:nvPr/>
        </p:nvSpPr>
        <p:spPr>
          <a:xfrm>
            <a:off x="468675" y="6032638"/>
            <a:ext cx="100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미성년자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1" name="Google Shape;401;g1707766f92a_0_0"/>
          <p:cNvSpPr txBox="1"/>
          <p:nvPr/>
        </p:nvSpPr>
        <p:spPr>
          <a:xfrm>
            <a:off x="10662750" y="3659350"/>
            <a:ext cx="133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등록차량수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2" name="Google Shape;402;g1707766f92a_0_0"/>
          <p:cNvSpPr/>
          <p:nvPr/>
        </p:nvSpPr>
        <p:spPr>
          <a:xfrm>
            <a:off x="3305050" y="2709175"/>
            <a:ext cx="5105700" cy="240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0" b="1"/>
              <a:t>모델</a:t>
            </a:r>
            <a:endParaRPr sz="8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/>
              <a:t>Y=WX + b</a:t>
            </a:r>
            <a:endParaRPr sz="4000" b="1"/>
          </a:p>
        </p:txBody>
      </p:sp>
      <p:cxnSp>
        <p:nvCxnSpPr>
          <p:cNvPr id="403" name="Google Shape;403;g1707766f92a_0_0"/>
          <p:cNvCxnSpPr>
            <a:stCxn id="391" idx="6"/>
            <a:endCxn id="402" idx="1"/>
          </p:cNvCxnSpPr>
          <p:nvPr/>
        </p:nvCxnSpPr>
        <p:spPr>
          <a:xfrm>
            <a:off x="2180550" y="3913975"/>
            <a:ext cx="112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4" name="Google Shape;404;g1707766f92a_0_0"/>
          <p:cNvCxnSpPr>
            <a:stCxn id="390" idx="6"/>
            <a:endCxn id="402" idx="1"/>
          </p:cNvCxnSpPr>
          <p:nvPr/>
        </p:nvCxnSpPr>
        <p:spPr>
          <a:xfrm>
            <a:off x="2180600" y="2998350"/>
            <a:ext cx="1124400" cy="91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5" name="Google Shape;405;g1707766f92a_0_0"/>
          <p:cNvCxnSpPr>
            <a:stCxn id="389" idx="6"/>
            <a:endCxn id="402" idx="1"/>
          </p:cNvCxnSpPr>
          <p:nvPr/>
        </p:nvCxnSpPr>
        <p:spPr>
          <a:xfrm>
            <a:off x="2180600" y="2137250"/>
            <a:ext cx="1124400" cy="177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6" name="Google Shape;406;g1707766f92a_0_0"/>
          <p:cNvCxnSpPr>
            <a:stCxn id="392" idx="6"/>
            <a:endCxn id="402" idx="1"/>
          </p:cNvCxnSpPr>
          <p:nvPr/>
        </p:nvCxnSpPr>
        <p:spPr>
          <a:xfrm rot="10800000" flipH="1">
            <a:off x="2235200" y="3913925"/>
            <a:ext cx="1069800" cy="141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7" name="Google Shape;407;g1707766f92a_0_0"/>
          <p:cNvCxnSpPr>
            <a:stCxn id="393" idx="6"/>
            <a:endCxn id="402" idx="1"/>
          </p:cNvCxnSpPr>
          <p:nvPr/>
        </p:nvCxnSpPr>
        <p:spPr>
          <a:xfrm rot="10800000" flipH="1">
            <a:off x="2235200" y="3914050"/>
            <a:ext cx="1069800" cy="220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8" name="Google Shape;408;g1707766f92a_0_0"/>
          <p:cNvCxnSpPr>
            <a:stCxn id="394" idx="3"/>
            <a:endCxn id="402" idx="1"/>
          </p:cNvCxnSpPr>
          <p:nvPr/>
        </p:nvCxnSpPr>
        <p:spPr>
          <a:xfrm rot="10800000" flipH="1">
            <a:off x="2038850" y="3914075"/>
            <a:ext cx="1266300" cy="73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9" name="Google Shape;409;g1707766f92a_0_0"/>
          <p:cNvCxnSpPr>
            <a:stCxn id="402" idx="3"/>
            <a:endCxn id="395" idx="2"/>
          </p:cNvCxnSpPr>
          <p:nvPr/>
        </p:nvCxnSpPr>
        <p:spPr>
          <a:xfrm>
            <a:off x="8410750" y="3913975"/>
            <a:ext cx="112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0" name="Google Shape;410;g1707766f92a_0_0"/>
          <p:cNvSpPr/>
          <p:nvPr/>
        </p:nvSpPr>
        <p:spPr>
          <a:xfrm>
            <a:off x="5266150" y="4186775"/>
            <a:ext cx="567000" cy="6216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1707766f92a_0_0"/>
          <p:cNvSpPr/>
          <p:nvPr/>
        </p:nvSpPr>
        <p:spPr>
          <a:xfrm>
            <a:off x="4536250" y="4186775"/>
            <a:ext cx="567000" cy="6216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g1707766f92a_0_0"/>
          <p:cNvSpPr txBox="1"/>
          <p:nvPr/>
        </p:nvSpPr>
        <p:spPr>
          <a:xfrm>
            <a:off x="5628100" y="5039900"/>
            <a:ext cx="763200" cy="40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가중치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3" name="Google Shape;413;g1707766f92a_0_0"/>
          <p:cNvSpPr txBox="1"/>
          <p:nvPr/>
        </p:nvSpPr>
        <p:spPr>
          <a:xfrm>
            <a:off x="3142150" y="5023325"/>
            <a:ext cx="1961100" cy="615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(라벨이면서예측값)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등록차량수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14" name="Google Shape;414;g1707766f92a_0_0"/>
          <p:cNvCxnSpPr>
            <a:stCxn id="411" idx="2"/>
            <a:endCxn id="413" idx="0"/>
          </p:cNvCxnSpPr>
          <p:nvPr/>
        </p:nvCxnSpPr>
        <p:spPr>
          <a:xfrm flipH="1">
            <a:off x="4122850" y="4497575"/>
            <a:ext cx="413400" cy="52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5" name="Google Shape;415;g1707766f92a_0_0"/>
          <p:cNvCxnSpPr>
            <a:endCxn id="412" idx="0"/>
          </p:cNvCxnSpPr>
          <p:nvPr/>
        </p:nvCxnSpPr>
        <p:spPr>
          <a:xfrm>
            <a:off x="5549500" y="4808300"/>
            <a:ext cx="460200" cy="23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6" name="Google Shape;416;g1707766f92a_0_0"/>
          <p:cNvSpPr txBox="1"/>
          <p:nvPr/>
        </p:nvSpPr>
        <p:spPr>
          <a:xfrm>
            <a:off x="7165475" y="5280525"/>
            <a:ext cx="3061500" cy="40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단지코드, 총 세대수, …. 미성년자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17" name="Google Shape;417;g1707766f92a_0_0"/>
          <p:cNvCxnSpPr>
            <a:stCxn id="416" idx="0"/>
            <a:endCxn id="418" idx="5"/>
          </p:cNvCxnSpPr>
          <p:nvPr/>
        </p:nvCxnSpPr>
        <p:spPr>
          <a:xfrm rot="10800000">
            <a:off x="6210125" y="4717425"/>
            <a:ext cx="2486100" cy="56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8" name="Google Shape;418;g1707766f92a_0_0"/>
          <p:cNvSpPr/>
          <p:nvPr/>
        </p:nvSpPr>
        <p:spPr>
          <a:xfrm>
            <a:off x="5726200" y="4186775"/>
            <a:ext cx="567000" cy="6216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"/>
          <p:cNvSpPr txBox="1">
            <a:spLocks noGrp="1"/>
          </p:cNvSpPr>
          <p:nvPr>
            <p:ph type="title"/>
          </p:nvPr>
        </p:nvSpPr>
        <p:spPr>
          <a:xfrm>
            <a:off x="257908" y="136525"/>
            <a:ext cx="11652738" cy="62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None/>
            </a:pPr>
            <a:r>
              <a:rPr lang="ko-KR"/>
              <a:t>1. 주제 - 선정배경</a:t>
            </a:r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ldNum" idx="12"/>
          </p:nvPr>
        </p:nvSpPr>
        <p:spPr>
          <a:xfrm>
            <a:off x="9230550" y="635636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  <p:sp>
        <p:nvSpPr>
          <p:cNvPr id="66" name="Google Shape;66;p5"/>
          <p:cNvSpPr txBox="1"/>
          <p:nvPr/>
        </p:nvSpPr>
        <p:spPr>
          <a:xfrm>
            <a:off x="3841577" y="2351700"/>
            <a:ext cx="72351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50" rIns="121875" bIns="6095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DACON  </a:t>
            </a:r>
            <a:r>
              <a:rPr lang="ko-KR" sz="19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(AI</a:t>
            </a:r>
            <a:r>
              <a:rPr lang="ko-KR" sz="1900" b="1">
                <a:solidFill>
                  <a:schemeClr val="lt1"/>
                </a:solidFill>
              </a:rPr>
              <a:t> 해커톤 플랫폼</a:t>
            </a:r>
            <a:r>
              <a:rPr lang="ko-KR" sz="19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lt1"/>
              </a:solidFill>
            </a:endParaRPr>
          </a:p>
        </p:txBody>
      </p:sp>
      <p:sp>
        <p:nvSpPr>
          <p:cNvPr id="67" name="Google Shape;67;p5"/>
          <p:cNvSpPr/>
          <p:nvPr/>
        </p:nvSpPr>
        <p:spPr>
          <a:xfrm>
            <a:off x="1832058" y="2975496"/>
            <a:ext cx="5282100" cy="7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50" rIns="121875" bIns="6095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AI 해커톤 플랫폼       </a:t>
            </a:r>
            <a:r>
              <a:rPr lang="ko-KR" sz="17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http://www.dacon.io</a:t>
            </a:r>
            <a:endParaRPr sz="1700">
              <a:solidFill>
                <a:schemeClr val="lt1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pic>
        <p:nvPicPr>
          <p:cNvPr id="68" name="Google Shape;68;p5" descr="Dacon] 제주 퇴근시간 버스 승하차 인원 예측 3 - modeling - yg's blo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0748" y="1497329"/>
            <a:ext cx="3149630" cy="177120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/>
          <p:nvPr/>
        </p:nvSpPr>
        <p:spPr>
          <a:xfrm>
            <a:off x="2308378" y="3804962"/>
            <a:ext cx="2317800" cy="1348800"/>
          </a:xfrm>
          <a:prstGeom prst="rect">
            <a:avLst/>
          </a:prstGeom>
          <a:solidFill>
            <a:schemeClr val="accent1"/>
          </a:solidFill>
          <a:ln w="317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빅데이터 기반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 경진대회 운용</a:t>
            </a:r>
            <a:endParaRPr sz="1700">
              <a:solidFill>
                <a:schemeClr val="lt1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5861473" y="3866598"/>
            <a:ext cx="3195300" cy="1225500"/>
          </a:xfrm>
          <a:prstGeom prst="rect">
            <a:avLst/>
          </a:prstGeom>
          <a:solidFill>
            <a:schemeClr val="accent2"/>
          </a:solidFill>
          <a:ln w="317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빅데이터 기반 AI 분석,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빅데이터 기반 AI 교육</a:t>
            </a:r>
            <a:r>
              <a:rPr lang="ko-KR" sz="1700">
                <a:solidFill>
                  <a:schemeClr val="lt1"/>
                </a:solidFill>
                <a:latin typeface="Yeseva One"/>
                <a:ea typeface="Yeseva One"/>
                <a:cs typeface="Yeseva One"/>
                <a:sym typeface="Yeseva One"/>
              </a:rPr>
              <a:t> </a:t>
            </a:r>
            <a:endParaRPr sz="1700">
              <a:solidFill>
                <a:schemeClr val="lt1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4936621" y="4137196"/>
            <a:ext cx="614400" cy="684300"/>
          </a:xfrm>
          <a:prstGeom prst="plus">
            <a:avLst>
              <a:gd name="adj" fmla="val 25000"/>
            </a:avLst>
          </a:prstGeom>
          <a:solidFill>
            <a:schemeClr val="lt1"/>
          </a:solidFill>
          <a:ln w="12700" cap="flat" cmpd="sng">
            <a:solidFill>
              <a:srgbClr val="0052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6675" tIns="43325" rIns="86675" bIns="433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620fac4eb9_0_150"/>
          <p:cNvSpPr txBox="1"/>
          <p:nvPr/>
        </p:nvSpPr>
        <p:spPr>
          <a:xfrm>
            <a:off x="224414" y="834436"/>
            <a:ext cx="52821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50" rIns="121875" bIns="6095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DACON</a:t>
            </a:r>
            <a:endParaRPr sz="1300"/>
          </a:p>
        </p:txBody>
      </p:sp>
      <p:pic>
        <p:nvPicPr>
          <p:cNvPr id="78" name="Google Shape;78;g1620fac4eb9_0_150" descr="화면 캡처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83" y="1858606"/>
            <a:ext cx="4354276" cy="4532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g1620fac4eb9_0_150" descr="화면 캡처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91177" y="1831306"/>
            <a:ext cx="5507460" cy="455918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g1620fac4eb9_0_150"/>
          <p:cNvSpPr txBox="1">
            <a:spLocks noGrp="1"/>
          </p:cNvSpPr>
          <p:nvPr>
            <p:ph type="sldNum" idx="12"/>
          </p:nvPr>
        </p:nvSpPr>
        <p:spPr>
          <a:xfrm>
            <a:off x="9230550" y="6356363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  <p:sp>
        <p:nvSpPr>
          <p:cNvPr id="81" name="Google Shape;81;g1620fac4eb9_0_150"/>
          <p:cNvSpPr txBox="1">
            <a:spLocks noGrp="1"/>
          </p:cNvSpPr>
          <p:nvPr>
            <p:ph type="title"/>
          </p:nvPr>
        </p:nvSpPr>
        <p:spPr>
          <a:xfrm>
            <a:off x="257908" y="136525"/>
            <a:ext cx="11652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None/>
            </a:pPr>
            <a:r>
              <a:rPr lang="ko-KR"/>
              <a:t>1. 주제 - 선정배경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620fac4eb9_2_7"/>
          <p:cNvSpPr txBox="1">
            <a:spLocks noGrp="1"/>
          </p:cNvSpPr>
          <p:nvPr>
            <p:ph type="title"/>
          </p:nvPr>
        </p:nvSpPr>
        <p:spPr>
          <a:xfrm>
            <a:off x="257908" y="136525"/>
            <a:ext cx="11652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None/>
            </a:pPr>
            <a:r>
              <a:rPr lang="ko-KR"/>
              <a:t>1. 주제 - 목적</a:t>
            </a:r>
            <a:endParaRPr/>
          </a:p>
        </p:txBody>
      </p:sp>
      <p:sp>
        <p:nvSpPr>
          <p:cNvPr id="87" name="Google Shape;87;g1620fac4eb9_2_7"/>
          <p:cNvSpPr txBox="1">
            <a:spLocks noGrp="1"/>
          </p:cNvSpPr>
          <p:nvPr>
            <p:ph type="body" idx="1"/>
          </p:nvPr>
        </p:nvSpPr>
        <p:spPr>
          <a:xfrm>
            <a:off x="257907" y="919041"/>
            <a:ext cx="11652600" cy="52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228600" lvl="0" indent="-762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 b="0" i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 b="0" i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0574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▪"/>
            </a:pPr>
            <a:r>
              <a:rPr lang="ko-KR" sz="24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아파트 단지 내 필요한 주차대수는 </a:t>
            </a:r>
            <a:r>
              <a:rPr lang="ko-KR" sz="2400" b="1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①법정주차대수 ②장래주차수요 중 큰 값에 따라 결정하게되어 있어, 정확한 ②장래주차수요의 산정을 필요로 합니다.</a:t>
            </a:r>
            <a:endParaRPr/>
          </a:p>
          <a:p>
            <a:pPr marL="228600" lvl="0" indent="-76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 b="0" i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0574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▪"/>
            </a:pPr>
            <a:r>
              <a:rPr lang="ko-KR" sz="24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현재 ②장래주차수요는 ‘주차원단위’와 ‘건축연면적’을 기초로하여 산출되고 있으며, ‘주차원단위’는 </a:t>
            </a:r>
            <a:r>
              <a:rPr lang="ko-KR" sz="2400" b="1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신규 건축예정 부지 인근의 유사 단지를 피크 시간대 방문하여 주차된 차량대수를 세는 방법으로 조사하고 있습니다.</a:t>
            </a:r>
            <a:endParaRPr/>
          </a:p>
          <a:p>
            <a:pPr marL="228600" lvl="0" indent="-76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 b="0" i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0574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▪"/>
            </a:pPr>
            <a:r>
              <a:rPr lang="ko-KR" sz="24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 경우 </a:t>
            </a:r>
            <a:r>
              <a:rPr lang="ko-KR" sz="2400" b="1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인력조사로 인한 오차발생, 현장조사 시점과 실제 건축시점과의 시간차 등의 문제</a:t>
            </a:r>
            <a:r>
              <a:rPr lang="ko-KR" sz="24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 과대 또는 과소 산정의 가능성을 배제할 수 없습니다.</a:t>
            </a:r>
            <a:endParaRPr sz="2400" b="0" i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181036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▪"/>
            </a:pPr>
            <a:r>
              <a:rPr lang="ko-KR" sz="2412"/>
              <a:t>유형별 임대주택 설계 시 단지 내 적정 주차수요 예측모델을 개발하여 </a:t>
            </a:r>
            <a:r>
              <a:rPr lang="ko-KR" sz="2412" b="1"/>
              <a:t>인력조사로 인해 발생할 수 있는 문제점을 보완하고자 한다</a:t>
            </a:r>
            <a:endParaRPr sz="201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g1620fac4eb9_2_7"/>
          <p:cNvSpPr txBox="1">
            <a:spLocks noGrp="1"/>
          </p:cNvSpPr>
          <p:nvPr>
            <p:ph type="sldNum" idx="12"/>
          </p:nvPr>
        </p:nvSpPr>
        <p:spPr>
          <a:xfrm>
            <a:off x="9230550" y="635636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  <p:sp>
        <p:nvSpPr>
          <p:cNvPr id="89" name="Google Shape;89;g1620fac4eb9_2_7"/>
          <p:cNvSpPr txBox="1"/>
          <p:nvPr/>
        </p:nvSpPr>
        <p:spPr>
          <a:xfrm>
            <a:off x="6387000" y="6029675"/>
            <a:ext cx="502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7" descr="시각화] Matplotlib pyplot을 활용한 데이터 시각화 2 - yg's blo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9222" y="4718686"/>
            <a:ext cx="2343150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7" descr="텐서플로 - 위키백과, 우리 모두의 백과사전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860" y="4837747"/>
            <a:ext cx="2676525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7" descr="Getting Started with NumPy 🐍 🐍 | Kaggl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74534" y="5018724"/>
            <a:ext cx="3381375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7" descr="Python - Pandas 병렬처리 - Data Science | DSChlo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67521" y="4623435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7"/>
          <p:cNvSpPr txBox="1">
            <a:spLocks noGrp="1"/>
          </p:cNvSpPr>
          <p:nvPr>
            <p:ph type="title"/>
          </p:nvPr>
        </p:nvSpPr>
        <p:spPr>
          <a:xfrm>
            <a:off x="257908" y="136525"/>
            <a:ext cx="11652738" cy="62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None/>
            </a:pPr>
            <a:r>
              <a:rPr lang="ko-KR"/>
              <a:t>2. 개발환경</a:t>
            </a:r>
            <a:endParaRPr/>
          </a:p>
        </p:txBody>
      </p:sp>
      <p:pic>
        <p:nvPicPr>
          <p:cNvPr id="99" name="Google Shape;99;p7" descr="Python] 7. 모듈(Module)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83753" y="3429000"/>
            <a:ext cx="2224307" cy="1681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7" descr="Project Jupyter - Wikipedia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8">
            <a:alphaModFix/>
          </a:blip>
          <a:srcRect/>
          <a:stretch/>
        </p:blipFill>
        <p:spPr>
          <a:xfrm>
            <a:off x="5664480" y="3426389"/>
            <a:ext cx="1677955" cy="1952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7" descr="파이썬, PIP, Anaconda의 관계, 필요성은?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150797" y="3486251"/>
            <a:ext cx="3028950" cy="150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7"/>
          <p:cNvSpPr txBox="1">
            <a:spLocks noGrp="1"/>
          </p:cNvSpPr>
          <p:nvPr>
            <p:ph type="sldNum" idx="12"/>
          </p:nvPr>
        </p:nvSpPr>
        <p:spPr>
          <a:xfrm>
            <a:off x="9230550" y="635636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8"/>
          <p:cNvSpPr txBox="1">
            <a:spLocks noGrp="1"/>
          </p:cNvSpPr>
          <p:nvPr>
            <p:ph type="title"/>
          </p:nvPr>
        </p:nvSpPr>
        <p:spPr>
          <a:xfrm>
            <a:off x="257908" y="136525"/>
            <a:ext cx="11652738" cy="62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None/>
            </a:pPr>
            <a:r>
              <a:rPr lang="ko-KR"/>
              <a:t>3. 데이터 수집</a:t>
            </a:r>
            <a:endParaRPr/>
          </a:p>
        </p:txBody>
      </p:sp>
      <p:sp>
        <p:nvSpPr>
          <p:cNvPr id="108" name="Google Shape;108;p8"/>
          <p:cNvSpPr txBox="1">
            <a:spLocks noGrp="1"/>
          </p:cNvSpPr>
          <p:nvPr>
            <p:ph type="body" idx="1"/>
          </p:nvPr>
        </p:nvSpPr>
        <p:spPr>
          <a:xfrm>
            <a:off x="257907" y="919041"/>
            <a:ext cx="11652737" cy="5270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ko-KR"/>
              <a:t>데이터 수집 방법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ko-KR" sz="1400"/>
              <a:t>https://dacon.io/competitions/official/235745/data</a:t>
            </a:r>
            <a:endParaRPr sz="14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b="1"/>
          </a:p>
        </p:txBody>
      </p:sp>
      <p:grpSp>
        <p:nvGrpSpPr>
          <p:cNvPr id="109" name="Google Shape;109;p8"/>
          <p:cNvGrpSpPr/>
          <p:nvPr/>
        </p:nvGrpSpPr>
        <p:grpSpPr>
          <a:xfrm>
            <a:off x="4472684" y="2142859"/>
            <a:ext cx="7461409" cy="4364012"/>
            <a:chOff x="4472684" y="2357463"/>
            <a:chExt cx="7461409" cy="4364012"/>
          </a:xfrm>
        </p:grpSpPr>
        <p:pic>
          <p:nvPicPr>
            <p:cNvPr id="110" name="Google Shape;110;p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472684" y="2357463"/>
              <a:ext cx="7461409" cy="4364012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11" name="Google Shape;111;p8"/>
            <p:cNvSpPr/>
            <p:nvPr/>
          </p:nvSpPr>
          <p:spPr>
            <a:xfrm>
              <a:off x="11159412" y="6283014"/>
              <a:ext cx="751232" cy="363894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2" name="Google Shape;112;p8"/>
          <p:cNvSpPr txBox="1">
            <a:spLocks noGrp="1"/>
          </p:cNvSpPr>
          <p:nvPr>
            <p:ph type="sldNum" idx="12"/>
          </p:nvPr>
        </p:nvSpPr>
        <p:spPr>
          <a:xfrm>
            <a:off x="9230550" y="635636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900" y="3355349"/>
            <a:ext cx="8700901" cy="32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9"/>
          <p:cNvSpPr txBox="1">
            <a:spLocks noGrp="1"/>
          </p:cNvSpPr>
          <p:nvPr>
            <p:ph type="title"/>
          </p:nvPr>
        </p:nvSpPr>
        <p:spPr>
          <a:xfrm>
            <a:off x="257908" y="136525"/>
            <a:ext cx="11652738" cy="62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None/>
            </a:pPr>
            <a:r>
              <a:rPr lang="ko-KR"/>
              <a:t>4. 데이터 구조</a:t>
            </a:r>
            <a:endParaRPr/>
          </a:p>
        </p:txBody>
      </p:sp>
      <p:sp>
        <p:nvSpPr>
          <p:cNvPr id="119" name="Google Shape;119;p9"/>
          <p:cNvSpPr txBox="1">
            <a:spLocks noGrp="1"/>
          </p:cNvSpPr>
          <p:nvPr>
            <p:ph type="body" idx="1"/>
          </p:nvPr>
        </p:nvSpPr>
        <p:spPr>
          <a:xfrm>
            <a:off x="257907" y="919041"/>
            <a:ext cx="11652737" cy="5270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ko-KR"/>
              <a:t>데이터 구조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train.csv</a:t>
            </a:r>
            <a:endParaRPr/>
          </a:p>
        </p:txBody>
      </p:sp>
      <p:sp>
        <p:nvSpPr>
          <p:cNvPr id="120" name="Google Shape;120;p9"/>
          <p:cNvSpPr txBox="1"/>
          <p:nvPr/>
        </p:nvSpPr>
        <p:spPr>
          <a:xfrm>
            <a:off x="3932400" y="876900"/>
            <a:ext cx="62022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단지코드</a:t>
            </a:r>
            <a:endParaRPr sz="1200"/>
          </a:p>
          <a:p>
            <a:pPr marL="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총세대수</a:t>
            </a:r>
            <a:endParaRPr sz="1200"/>
          </a:p>
          <a:p>
            <a:pPr marL="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임대건물구분</a:t>
            </a:r>
            <a:endParaRPr sz="1200"/>
          </a:p>
          <a:p>
            <a:pPr marL="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지역</a:t>
            </a:r>
            <a:endParaRPr sz="1200"/>
          </a:p>
          <a:p>
            <a:pPr marL="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공급유형</a:t>
            </a:r>
            <a:endParaRPr sz="1200"/>
          </a:p>
          <a:p>
            <a:pPr marL="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전용면적</a:t>
            </a:r>
            <a:endParaRPr sz="1200"/>
          </a:p>
          <a:p>
            <a:pPr marL="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전용면적별세대수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9"/>
          <p:cNvSpPr txBox="1">
            <a:spLocks noGrp="1"/>
          </p:cNvSpPr>
          <p:nvPr>
            <p:ph type="sldNum" idx="12"/>
          </p:nvPr>
        </p:nvSpPr>
        <p:spPr>
          <a:xfrm>
            <a:off x="9230550" y="635636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  <p:sp>
        <p:nvSpPr>
          <p:cNvPr id="122" name="Google Shape;122;p9"/>
          <p:cNvSpPr txBox="1"/>
          <p:nvPr/>
        </p:nvSpPr>
        <p:spPr>
          <a:xfrm>
            <a:off x="6242750" y="834300"/>
            <a:ext cx="62535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ko-KR" sz="2000">
                <a:solidFill>
                  <a:schemeClr val="dk1"/>
                </a:solidFill>
              </a:rPr>
              <a:t>공가수</a:t>
            </a:r>
            <a:endParaRPr sz="2000">
              <a:solidFill>
                <a:schemeClr val="dk1"/>
              </a:solidFill>
            </a:endParaRPr>
          </a:p>
          <a:p>
            <a:pPr marL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ko-KR" sz="2000">
                <a:solidFill>
                  <a:schemeClr val="dk1"/>
                </a:solidFill>
              </a:rPr>
              <a:t>신분</a:t>
            </a:r>
            <a:endParaRPr sz="1200">
              <a:solidFill>
                <a:schemeClr val="dk1"/>
              </a:solidFill>
            </a:endParaRPr>
          </a:p>
          <a:p>
            <a:pPr marL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ko-KR" sz="2000">
                <a:solidFill>
                  <a:schemeClr val="dk1"/>
                </a:solidFill>
              </a:rPr>
              <a:t>임대료보증금</a:t>
            </a:r>
            <a:endParaRPr sz="1200">
              <a:solidFill>
                <a:schemeClr val="dk1"/>
              </a:solidFill>
            </a:endParaRPr>
          </a:p>
          <a:p>
            <a:pPr marL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ko-KR" sz="2000">
                <a:solidFill>
                  <a:schemeClr val="dk1"/>
                </a:solidFill>
              </a:rPr>
              <a:t>임대료</a:t>
            </a:r>
            <a:endParaRPr sz="1200">
              <a:solidFill>
                <a:schemeClr val="dk1"/>
              </a:solidFill>
            </a:endParaRPr>
          </a:p>
          <a:p>
            <a:pPr marL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ko-KR" sz="2000">
                <a:solidFill>
                  <a:schemeClr val="dk1"/>
                </a:solidFill>
              </a:rPr>
              <a:t>도보 10분거리 내 지하철역 수(환승노선 수 반영)</a:t>
            </a:r>
            <a:endParaRPr sz="1200">
              <a:solidFill>
                <a:schemeClr val="dk1"/>
              </a:solidFill>
            </a:endParaRPr>
          </a:p>
          <a:p>
            <a:pPr marL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ko-KR" sz="2000">
                <a:solidFill>
                  <a:schemeClr val="dk1"/>
                </a:solidFill>
              </a:rPr>
              <a:t>도보 10분거리 내 버스정류장 수</a:t>
            </a:r>
            <a:endParaRPr sz="1200">
              <a:solidFill>
                <a:schemeClr val="dk1"/>
              </a:solidFill>
            </a:endParaRPr>
          </a:p>
          <a:p>
            <a:pPr marL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ko-KR" sz="2000">
                <a:solidFill>
                  <a:schemeClr val="dk1"/>
                </a:solidFill>
              </a:rPr>
              <a:t>단지내주차면수</a:t>
            </a:r>
            <a:endParaRPr sz="2000">
              <a:solidFill>
                <a:schemeClr val="dk1"/>
              </a:solidFill>
            </a:endParaRPr>
          </a:p>
          <a:p>
            <a:pPr marL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ko-KR" sz="2000">
                <a:solidFill>
                  <a:schemeClr val="dk1"/>
                </a:solidFill>
              </a:rPr>
              <a:t>등록차량수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2399</Words>
  <Application>Microsoft Office PowerPoint</Application>
  <PresentationFormat>와이드스크린</PresentationFormat>
  <Paragraphs>512</Paragraphs>
  <Slides>37</Slides>
  <Notes>37</Notes>
  <HiddenSlides>28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5" baseType="lpstr">
      <vt:lpstr>Noto Sans Symbols</vt:lpstr>
      <vt:lpstr>Malgun Gothic</vt:lpstr>
      <vt:lpstr>Calibri</vt:lpstr>
      <vt:lpstr>Gulim</vt:lpstr>
      <vt:lpstr>Arial</vt:lpstr>
      <vt:lpstr>Courier New</vt:lpstr>
      <vt:lpstr>Yeseva One</vt:lpstr>
      <vt:lpstr>Office 테마</vt:lpstr>
      <vt:lpstr>D조 </vt:lpstr>
      <vt:lpstr>목차</vt:lpstr>
      <vt:lpstr>1. 주제</vt:lpstr>
      <vt:lpstr>1. 주제 - 선정배경</vt:lpstr>
      <vt:lpstr>1. 주제 - 선정배경</vt:lpstr>
      <vt:lpstr>1. 주제 - 목적</vt:lpstr>
      <vt:lpstr>2. 개발환경</vt:lpstr>
      <vt:lpstr>3. 데이터 수집</vt:lpstr>
      <vt:lpstr>4. 데이터 구조</vt:lpstr>
      <vt:lpstr>4. 데이터 구조</vt:lpstr>
      <vt:lpstr>5. 데이터 분석</vt:lpstr>
      <vt:lpstr>5. 데이터 분석</vt:lpstr>
      <vt:lpstr>5. 데이터 분석</vt:lpstr>
      <vt:lpstr>5. 데이터 분석</vt:lpstr>
      <vt:lpstr>5. 데이터 분석 </vt:lpstr>
      <vt:lpstr>5. 데이터 분석 </vt:lpstr>
      <vt:lpstr>5. 데이터 분석 </vt:lpstr>
      <vt:lpstr>5. 데이터 분석 </vt:lpstr>
      <vt:lpstr>5. 데이터 분석 </vt:lpstr>
      <vt:lpstr>5. 데이터 분석 </vt:lpstr>
      <vt:lpstr>5. 데이터 분석 </vt:lpstr>
      <vt:lpstr>5. 데이터 분석 </vt:lpstr>
      <vt:lpstr>5. 데이터 분석 </vt:lpstr>
      <vt:lpstr>6. 모델 설계 </vt:lpstr>
      <vt:lpstr>6. 모델 설계 </vt:lpstr>
      <vt:lpstr>6. 모델 설계 </vt:lpstr>
      <vt:lpstr>6. 모델 설계 </vt:lpstr>
      <vt:lpstr>6. 모델 설계 </vt:lpstr>
      <vt:lpstr>6. 모델 설계 </vt:lpstr>
      <vt:lpstr>6. 모델 설계 </vt:lpstr>
      <vt:lpstr>6. 모델 설계 </vt:lpstr>
      <vt:lpstr>6. 모델 설계 </vt:lpstr>
      <vt:lpstr>6. 모델 설계 </vt:lpstr>
      <vt:lpstr>다음 발표 </vt:lpstr>
      <vt:lpstr>PowerPoint 프레젠테이션</vt:lpstr>
      <vt:lpstr>PowerPoint 프레젠테이션</vt:lpstr>
      <vt:lpstr>5. 데이터 분석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D조 </dc:title>
  <dc:creator>동훈</dc:creator>
  <cp:lastModifiedBy>동훈</cp:lastModifiedBy>
  <cp:revision>5</cp:revision>
  <dcterms:created xsi:type="dcterms:W3CDTF">2022-10-06T07:14:14Z</dcterms:created>
  <dcterms:modified xsi:type="dcterms:W3CDTF">2022-11-04T14:00:00Z</dcterms:modified>
</cp:coreProperties>
</file>